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 showComments="0">
  <p:normalViewPr>
    <p:restoredLeft sz="15620"/>
    <p:restoredTop sz="94660"/>
  </p:normalViewPr>
  <p:slideViewPr>
    <p:cSldViewPr snapToGrid="0">
      <p:cViewPr varScale="1">
        <p:scale>
          <a:sx n="160" d="100"/>
          <a:sy n="160" d="100"/>
        </p:scale>
        <p:origin x="-160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268243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72550df36d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72550df36d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72550df36d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72550df36d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72550df36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72550df36d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72550df36d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72550df36d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72550df36d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72550df36d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72550df36d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72550df36d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72550df36d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72550df36d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746e28af4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746e28af4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5" Type="http://schemas.openxmlformats.org/officeDocument/2006/relationships/image" Target="../media/image12.jpg"/><Relationship Id="rId6" Type="http://schemas.openxmlformats.org/officeDocument/2006/relationships/image" Target="../media/image13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5.jpg"/><Relationship Id="rId5" Type="http://schemas.openxmlformats.org/officeDocument/2006/relationships/image" Target="../media/image16.jpg"/><Relationship Id="rId6" Type="http://schemas.openxmlformats.org/officeDocument/2006/relationships/image" Target="../media/image17.jpg"/><Relationship Id="rId7" Type="http://schemas.openxmlformats.org/officeDocument/2006/relationships/image" Target="../media/image18.jpg"/><Relationship Id="rId8" Type="http://schemas.openxmlformats.org/officeDocument/2006/relationships/image" Target="../media/image19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czellesartgarden@gmail.com" TargetMode="External"/><Relationship Id="rId4" Type="http://schemas.openxmlformats.org/officeDocument/2006/relationships/image" Target="../media/image20.jpg"/><Relationship Id="rId5" Type="http://schemas.openxmlformats.org/officeDocument/2006/relationships/image" Target="../media/image12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136725" y="808550"/>
            <a:ext cx="4304100" cy="381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 b="1" dirty="0">
                <a:solidFill>
                  <a:srgbClr val="0000FF"/>
                </a:solidFill>
              </a:rPr>
              <a:t>Art </a:t>
            </a:r>
            <a:r>
              <a:rPr lang="en-US" sz="3600" b="1" dirty="0" smtClean="0">
                <a:solidFill>
                  <a:srgbClr val="0000FF"/>
                </a:solidFill>
              </a:rPr>
              <a:t>6</a:t>
            </a:r>
            <a:endParaRPr sz="3600" b="1" dirty="0">
              <a:solidFill>
                <a:srgbClr val="0000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 dirty="0"/>
              <a:t>Elements of Art Review</a:t>
            </a:r>
            <a:endParaRPr sz="36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 b="1" dirty="0">
                <a:solidFill>
                  <a:srgbClr val="980000"/>
                </a:solidFill>
              </a:rPr>
              <a:t>Line</a:t>
            </a:r>
            <a:endParaRPr sz="3600" b="1" dirty="0">
              <a:solidFill>
                <a:srgbClr val="98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 dirty="0"/>
              <a:t>At home review &amp; </a:t>
            </a:r>
            <a:r>
              <a:rPr lang="en" sz="3600" b="1" dirty="0"/>
              <a:t>Art Activities</a:t>
            </a:r>
            <a:endParaRPr dirty="0"/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40900" y="2798376"/>
            <a:ext cx="3793600" cy="2345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 descr="Image result for line and photograph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03231" y="0"/>
            <a:ext cx="4762500" cy="307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 descr="D1C74D91-735E-4A02-841A-4B346F6FC1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572" y="398674"/>
            <a:ext cx="3543625" cy="4386883"/>
          </a:xfrm>
          <a:prstGeom prst="rect">
            <a:avLst/>
          </a:prstGeom>
          <a:noFill/>
          <a:ln w="228600" cap="sq" cmpd="thickThin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62" name="Google Shape;62;p14" descr="http://image.slidesharecdn.com/artapprecspring2014day2line-shape-contrast-form-mass-volume-texture-140123135921-phpapp01/95/art-appreciation-day2-line-shape-contrast-form-mass-volume-texture-8-638.jpg?cb=1390485842"/>
          <p:cNvPicPr preferRelativeResize="0"/>
          <p:nvPr/>
        </p:nvPicPr>
        <p:blipFill rotWithShape="1">
          <a:blip r:embed="rId4">
            <a:alphaModFix/>
          </a:blip>
          <a:srcRect l="17468" t="7308" r="17325" b="7512"/>
          <a:stretch/>
        </p:blipFill>
        <p:spPr>
          <a:xfrm>
            <a:off x="4576224" y="281000"/>
            <a:ext cx="4186775" cy="3284042"/>
          </a:xfrm>
          <a:prstGeom prst="rect">
            <a:avLst/>
          </a:prstGeom>
          <a:noFill/>
          <a:ln w="228600" cap="sq" cmpd="thickThin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63" name="Google Shape;63;p14"/>
          <p:cNvSpPr txBox="1"/>
          <p:nvPr/>
        </p:nvSpPr>
        <p:spPr>
          <a:xfrm>
            <a:off x="4369650" y="3793650"/>
            <a:ext cx="4654200" cy="1425900"/>
          </a:xfrm>
          <a:prstGeom prst="rect">
            <a:avLst/>
          </a:prstGeom>
          <a:noFill/>
          <a:ln w="9525" cap="flat" cmpd="sng">
            <a:solidFill>
              <a:srgbClr val="22222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lang="en" sz="3000">
                <a:latin typeface="Impact"/>
                <a:ea typeface="Impact"/>
                <a:cs typeface="Impact"/>
                <a:sym typeface="Impact"/>
              </a:rPr>
              <a:t>boldness</a:t>
            </a:r>
            <a:r>
              <a:rPr lang="en" sz="3000">
                <a:latin typeface="Times New Roman"/>
                <a:ea typeface="Times New Roman"/>
                <a:cs typeface="Times New Roman"/>
                <a:sym typeface="Times New Roman"/>
              </a:rPr>
              <a:t> or </a:t>
            </a:r>
            <a:r>
              <a:rPr lang="en" sz="3000" b="1">
                <a:latin typeface="Times New Roman"/>
                <a:ea typeface="Times New Roman"/>
                <a:cs typeface="Times New Roman"/>
                <a:sym typeface="Times New Roman"/>
              </a:rPr>
              <a:t>thickness</a:t>
            </a:r>
            <a:r>
              <a:rPr lang="en" sz="3000">
                <a:latin typeface="Times New Roman"/>
                <a:ea typeface="Times New Roman"/>
                <a:cs typeface="Times New Roman"/>
                <a:sym typeface="Times New Roman"/>
              </a:rPr>
              <a:t> of a Line is called its 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Lobster"/>
                <a:ea typeface="Lobster"/>
                <a:cs typeface="Lobster"/>
                <a:sym typeface="Lobster"/>
              </a:rPr>
              <a:t>Line Quality</a:t>
            </a:r>
            <a:r>
              <a:rPr lang="en" sz="3000">
                <a:solidFill>
                  <a:srgbClr val="000000"/>
                </a:solidFill>
                <a:latin typeface="Teko"/>
                <a:ea typeface="Teko"/>
                <a:cs typeface="Teko"/>
                <a:sym typeface="Teko"/>
              </a:rPr>
              <a:t>. </a:t>
            </a:r>
            <a:endParaRPr sz="30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/>
        </p:nvSpPr>
        <p:spPr>
          <a:xfrm>
            <a:off x="1597649" y="74650"/>
            <a:ext cx="5948700" cy="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>
                <a:solidFill>
                  <a:srgbClr val="000000"/>
                </a:solidFill>
                <a:latin typeface="Ribeye"/>
                <a:ea typeface="Ribeye"/>
                <a:cs typeface="Ribeye"/>
                <a:sym typeface="Ribeye"/>
              </a:rPr>
              <a:t>LINE</a:t>
            </a:r>
            <a:endParaRPr sz="40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" name="Google Shape;69;p15"/>
          <p:cNvSpPr txBox="1"/>
          <p:nvPr/>
        </p:nvSpPr>
        <p:spPr>
          <a:xfrm>
            <a:off x="0" y="1023050"/>
            <a:ext cx="9144000" cy="1353600"/>
          </a:xfrm>
          <a:prstGeom prst="rect">
            <a:avLst/>
          </a:prstGeom>
          <a:noFill/>
          <a:ln w="9525" cap="flat" cmpd="sng">
            <a:solidFill>
              <a:srgbClr val="22222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</a:t>
            </a:r>
            <a:r>
              <a:rPr lang="en" sz="3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line</a:t>
            </a:r>
            <a:r>
              <a:rPr lang="en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is a 1-Dimensional mark which often has greater length than width. It is used to </a:t>
            </a:r>
            <a:r>
              <a:rPr lang="en" sz="3000">
                <a:solidFill>
                  <a:srgbClr val="17438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define shape</a:t>
            </a:r>
            <a:r>
              <a:rPr lang="en" sz="30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" sz="3000">
                <a:solidFill>
                  <a:srgbClr val="000000"/>
                </a:solidFill>
                <a:latin typeface="Algerian"/>
                <a:ea typeface="Algerian"/>
                <a:cs typeface="Algerian"/>
                <a:sym typeface="Algerian"/>
              </a:rPr>
              <a:t>contours </a:t>
            </a:r>
            <a:r>
              <a:rPr lang="en" sz="30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 </a:t>
            </a:r>
            <a:r>
              <a:rPr lang="en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outlines</a:t>
            </a:r>
            <a:r>
              <a:rPr lang="en" sz="30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 sz="3000">
                <a:solidFill>
                  <a:srgbClr val="000000"/>
                </a:solidFill>
                <a:latin typeface="Teko"/>
                <a:ea typeface="Teko"/>
                <a:cs typeface="Teko"/>
                <a:sym typeface="Teko"/>
              </a:rPr>
              <a:t>Lines can create value and texture. </a:t>
            </a:r>
            <a:endParaRPr sz="30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0" name="Google Shape;70;p15" descr="http://www.hesd.k12.ca.us/jfk/cnielsen/Class%20Photos/element%20of%20art%20line.bmp"/>
          <p:cNvPicPr preferRelativeResize="0"/>
          <p:nvPr/>
        </p:nvPicPr>
        <p:blipFill rotWithShape="1">
          <a:blip r:embed="rId3">
            <a:alphaModFix/>
          </a:blip>
          <a:srcRect l="-5081" t="33288" r="-2352"/>
          <a:stretch/>
        </p:blipFill>
        <p:spPr>
          <a:xfrm>
            <a:off x="771525" y="2376648"/>
            <a:ext cx="7600950" cy="276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87508" y="87492"/>
            <a:ext cx="8356500" cy="7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/>
              <a:t>What is a </a:t>
            </a:r>
            <a:r>
              <a:rPr lang="en" sz="3000" b="1">
                <a:solidFill>
                  <a:srgbClr val="FF00FF"/>
                </a:solidFill>
              </a:rPr>
              <a:t>line </a:t>
            </a:r>
            <a:r>
              <a:rPr lang="en" sz="2400" b="1"/>
              <a:t>in photography</a:t>
            </a:r>
            <a:r>
              <a:rPr lang="en" sz="2400"/>
              <a:t>?</a:t>
            </a:r>
            <a:endParaRPr sz="2400"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311700" y="4089274"/>
            <a:ext cx="8520600" cy="9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A </a:t>
            </a:r>
            <a:r>
              <a:rPr lang="en" sz="2400" b="1">
                <a:solidFill>
                  <a:schemeClr val="dk1"/>
                </a:solidFill>
              </a:rPr>
              <a:t>line</a:t>
            </a:r>
            <a:r>
              <a:rPr lang="en" sz="2400">
                <a:solidFill>
                  <a:schemeClr val="dk1"/>
                </a:solidFill>
              </a:rPr>
              <a:t> in a </a:t>
            </a:r>
            <a:r>
              <a:rPr lang="en" sz="2400" b="1">
                <a:solidFill>
                  <a:schemeClr val="dk1"/>
                </a:solidFill>
              </a:rPr>
              <a:t>photo</a:t>
            </a:r>
            <a:r>
              <a:rPr lang="en" sz="2400">
                <a:solidFill>
                  <a:schemeClr val="dk1"/>
                </a:solidFill>
              </a:rPr>
              <a:t> is a point that moves away from the viewer, leading the viewer’s eye towards something...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400"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54366" y="711450"/>
            <a:ext cx="4467995" cy="337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9850" y="711452"/>
            <a:ext cx="3377824" cy="3377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/>
              <a:t>Some </a:t>
            </a:r>
            <a:r>
              <a:rPr lang="en" sz="2400" b="1"/>
              <a:t>lines</a:t>
            </a:r>
            <a:r>
              <a:rPr lang="en" sz="2400"/>
              <a:t> are </a:t>
            </a:r>
            <a:r>
              <a:rPr lang="en" sz="2400" b="1">
                <a:solidFill>
                  <a:srgbClr val="0000FF"/>
                </a:solidFill>
              </a:rPr>
              <a:t>actual</a:t>
            </a:r>
            <a:r>
              <a:rPr lang="en" sz="2400"/>
              <a:t>, and some are </a:t>
            </a:r>
            <a:r>
              <a:rPr lang="en" sz="2400" b="1">
                <a:solidFill>
                  <a:srgbClr val="FF0000"/>
                </a:solidFill>
              </a:rPr>
              <a:t>implied</a:t>
            </a:r>
            <a:r>
              <a:rPr lang="en" sz="2400"/>
              <a:t>. </a:t>
            </a: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950" y="1293450"/>
            <a:ext cx="3811850" cy="2844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7" descr="Related im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51504" y="1056278"/>
            <a:ext cx="4992500" cy="331895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7"/>
          <p:cNvSpPr txBox="1"/>
          <p:nvPr/>
        </p:nvSpPr>
        <p:spPr>
          <a:xfrm>
            <a:off x="1378490" y="4138050"/>
            <a:ext cx="1339800" cy="8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rgbClr val="0000FF"/>
                </a:solidFill>
              </a:rPr>
              <a:t>actual</a:t>
            </a:r>
            <a:endParaRPr/>
          </a:p>
        </p:txBody>
      </p:sp>
      <p:sp>
        <p:nvSpPr>
          <p:cNvPr id="87" name="Google Shape;87;p17"/>
          <p:cNvSpPr txBox="1"/>
          <p:nvPr/>
        </p:nvSpPr>
        <p:spPr>
          <a:xfrm>
            <a:off x="914400" y="2143663"/>
            <a:ext cx="7315200" cy="8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7"/>
          <p:cNvSpPr txBox="1"/>
          <p:nvPr/>
        </p:nvSpPr>
        <p:spPr>
          <a:xfrm>
            <a:off x="5835325" y="4435650"/>
            <a:ext cx="2318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 b="1">
                <a:solidFill>
                  <a:srgbClr val="FF0000"/>
                </a:solidFill>
              </a:rPr>
              <a:t>implied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>
            <a:spLocks noGrp="1"/>
          </p:cNvSpPr>
          <p:nvPr>
            <p:ph type="title"/>
          </p:nvPr>
        </p:nvSpPr>
        <p:spPr>
          <a:xfrm>
            <a:off x="311700" y="-1474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The viewer's eyes are naturally drawn along </a:t>
            </a:r>
            <a:r>
              <a:rPr lang="en" sz="2400" b="1"/>
              <a:t>lines</a:t>
            </a:r>
            <a:r>
              <a:rPr lang="en" sz="2400"/>
              <a:t>. This can be </a:t>
            </a:r>
            <a:r>
              <a:rPr lang="en" sz="2400" b="1"/>
              <a:t>vertical </a:t>
            </a:r>
            <a:r>
              <a:rPr lang="en" sz="2400"/>
              <a:t>lines, </a:t>
            </a:r>
            <a:r>
              <a:rPr lang="en" sz="2400" b="1"/>
              <a:t>parallel </a:t>
            </a:r>
            <a:r>
              <a:rPr lang="en" sz="2400"/>
              <a:t>lines, </a:t>
            </a:r>
            <a:r>
              <a:rPr lang="en" sz="2400" b="1"/>
              <a:t>curved </a:t>
            </a:r>
            <a:r>
              <a:rPr lang="en" sz="2400"/>
              <a:t>lines, </a:t>
            </a:r>
            <a:r>
              <a:rPr lang="en" sz="2400" b="1"/>
              <a:t>diagonal </a:t>
            </a:r>
            <a:r>
              <a:rPr lang="en" sz="2400"/>
              <a:t>lines, and even strong </a:t>
            </a:r>
            <a:r>
              <a:rPr lang="en" sz="2400" b="1"/>
              <a:t>horizontal </a:t>
            </a:r>
            <a:r>
              <a:rPr lang="en" sz="2400"/>
              <a:t>lines.</a:t>
            </a:r>
            <a:endParaRPr sz="2400"/>
          </a:p>
        </p:txBody>
      </p:sp>
      <p:pic>
        <p:nvPicPr>
          <p:cNvPr id="94" name="Google Shape;9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750" y="1634425"/>
            <a:ext cx="2833350" cy="283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70800" y="958700"/>
            <a:ext cx="3138600" cy="418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62325" y="1091100"/>
            <a:ext cx="2532250" cy="1889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62325" y="3057011"/>
            <a:ext cx="2684650" cy="20108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More </a:t>
            </a:r>
            <a:r>
              <a:rPr lang="en" sz="2400" b="1"/>
              <a:t>actual </a:t>
            </a:r>
            <a:r>
              <a:rPr lang="en" sz="2400"/>
              <a:t>and </a:t>
            </a:r>
            <a:r>
              <a:rPr lang="en" sz="2400" b="1"/>
              <a:t>implied </a:t>
            </a:r>
            <a:r>
              <a:rPr lang="en" sz="2400"/>
              <a:t>lines...</a:t>
            </a:r>
            <a:endParaRPr sz="2400"/>
          </a:p>
        </p:txBody>
      </p:sp>
      <p:pic>
        <p:nvPicPr>
          <p:cNvPr id="103" name="Google Shape;10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6100" y="313496"/>
            <a:ext cx="3634825" cy="27261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9"/>
          <p:cNvSpPr txBox="1"/>
          <p:nvPr/>
        </p:nvSpPr>
        <p:spPr>
          <a:xfrm>
            <a:off x="4703100" y="0"/>
            <a:ext cx="3450300" cy="3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Bug’s Eye View: ipad ON the surface!</a:t>
            </a:r>
            <a:endParaRPr b="1"/>
          </a:p>
        </p:txBody>
      </p:sp>
      <p:pic>
        <p:nvPicPr>
          <p:cNvPr id="105" name="Google Shape;105;p19" descr="Image result for leading lines in photograph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9600" y="472350"/>
            <a:ext cx="3850875" cy="256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3191996"/>
            <a:ext cx="2398805" cy="1799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03605" y="3191996"/>
            <a:ext cx="2410860" cy="1799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266865" y="3191996"/>
            <a:ext cx="1799104" cy="1799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218369" y="3191996"/>
            <a:ext cx="1773230" cy="17732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>
            <a:spLocks noGrp="1"/>
          </p:cNvSpPr>
          <p:nvPr>
            <p:ph type="title"/>
          </p:nvPr>
        </p:nvSpPr>
        <p:spPr>
          <a:xfrm>
            <a:off x="73350" y="68675"/>
            <a:ext cx="8520600" cy="10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At Home </a:t>
            </a:r>
            <a:r>
              <a:rPr lang="en" b="1"/>
              <a:t>Line Photography Challenge</a:t>
            </a:r>
            <a:r>
              <a:rPr lang="en"/>
              <a:t>: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Finding </a:t>
            </a:r>
            <a:r>
              <a:rPr lang="en" b="1">
                <a:solidFill>
                  <a:srgbClr val="0B5394"/>
                </a:solidFill>
              </a:rPr>
              <a:t>Actual Lines </a:t>
            </a:r>
            <a:r>
              <a:rPr lang="en"/>
              <a:t>and </a:t>
            </a:r>
            <a:r>
              <a:rPr lang="en" b="1">
                <a:solidFill>
                  <a:srgbClr val="FF00FF"/>
                </a:solidFill>
              </a:rPr>
              <a:t>Implied Lines</a:t>
            </a:r>
            <a:endParaRPr b="1">
              <a:solidFill>
                <a:srgbClr val="FF00FF"/>
              </a:solidFill>
            </a:endParaRPr>
          </a:p>
        </p:txBody>
      </p:sp>
      <p:sp>
        <p:nvSpPr>
          <p:cNvPr id="115" name="Google Shape;115;p20"/>
          <p:cNvSpPr txBox="1"/>
          <p:nvPr/>
        </p:nvSpPr>
        <p:spPr>
          <a:xfrm>
            <a:off x="38100" y="4292975"/>
            <a:ext cx="9067800" cy="8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900" dirty="0">
                <a:solidFill>
                  <a:srgbClr val="595959"/>
                </a:solidFill>
              </a:rPr>
              <a:t>Find </a:t>
            </a:r>
            <a:r>
              <a:rPr lang="en-US" sz="1900" b="1" u="sng" dirty="0" smtClean="0">
                <a:solidFill>
                  <a:srgbClr val="595959"/>
                </a:solidFill>
              </a:rPr>
              <a:t>as many </a:t>
            </a:r>
            <a:r>
              <a:rPr lang="en" sz="1900" dirty="0" smtClean="0">
                <a:solidFill>
                  <a:srgbClr val="595959"/>
                </a:solidFill>
              </a:rPr>
              <a:t>lines </a:t>
            </a:r>
            <a:r>
              <a:rPr lang="en" sz="1900" dirty="0">
                <a:solidFill>
                  <a:srgbClr val="595959"/>
                </a:solidFill>
              </a:rPr>
              <a:t>to photograph </a:t>
            </a:r>
            <a:r>
              <a:rPr lang="en-US" sz="1900" dirty="0" smtClean="0">
                <a:solidFill>
                  <a:srgbClr val="595959"/>
                </a:solidFill>
              </a:rPr>
              <a:t>as you can </a:t>
            </a:r>
            <a:r>
              <a:rPr lang="en" sz="1900" dirty="0" smtClean="0">
                <a:solidFill>
                  <a:srgbClr val="595959"/>
                </a:solidFill>
              </a:rPr>
              <a:t>and </a:t>
            </a:r>
            <a:r>
              <a:rPr lang="en" sz="1900" dirty="0">
                <a:solidFill>
                  <a:srgbClr val="595959"/>
                </a:solidFill>
              </a:rPr>
              <a:t>upload the </a:t>
            </a:r>
            <a:r>
              <a:rPr lang="en-US" sz="1900" dirty="0" smtClean="0">
                <a:solidFill>
                  <a:srgbClr val="595959"/>
                </a:solidFill>
              </a:rPr>
              <a:t>images to </a:t>
            </a:r>
            <a:r>
              <a:rPr lang="en-US" sz="1900" dirty="0" smtClean="0">
                <a:solidFill>
                  <a:srgbClr val="595959"/>
                </a:solidFill>
                <a:hlinkClick r:id="rId3"/>
              </a:rPr>
              <a:t>czellesartgarden@gmail.com</a:t>
            </a:r>
            <a:r>
              <a:rPr lang="en-US" sz="1900" dirty="0" smtClean="0">
                <a:solidFill>
                  <a:srgbClr val="595959"/>
                </a:solidFill>
              </a:rPr>
              <a:t> </a:t>
            </a:r>
            <a:r>
              <a:rPr lang="en" sz="1900" dirty="0" smtClean="0">
                <a:solidFill>
                  <a:srgbClr val="595959"/>
                </a:solidFill>
              </a:rPr>
              <a:t>(Due</a:t>
            </a:r>
            <a:r>
              <a:rPr lang="en" sz="1900" dirty="0">
                <a:solidFill>
                  <a:srgbClr val="595959"/>
                </a:solidFill>
              </a:rPr>
              <a:t>: </a:t>
            </a:r>
            <a:r>
              <a:rPr lang="en-US" sz="1900" dirty="0" err="1" smtClean="0">
                <a:solidFill>
                  <a:srgbClr val="595959"/>
                </a:solidFill>
              </a:rPr>
              <a:t>Wed.May</a:t>
            </a:r>
            <a:r>
              <a:rPr lang="en-US" sz="1900" dirty="0" smtClean="0">
                <a:solidFill>
                  <a:srgbClr val="595959"/>
                </a:solidFill>
              </a:rPr>
              <a:t> 6</a:t>
            </a:r>
            <a:r>
              <a:rPr lang="en" sz="1900" dirty="0" smtClean="0">
                <a:solidFill>
                  <a:srgbClr val="595959"/>
                </a:solidFill>
              </a:rPr>
              <a:t>).</a:t>
            </a:r>
            <a:endParaRPr sz="1900" dirty="0">
              <a:solidFill>
                <a:srgbClr val="595959"/>
              </a:solidFill>
            </a:endParaRPr>
          </a:p>
        </p:txBody>
      </p:sp>
      <p:pic>
        <p:nvPicPr>
          <p:cNvPr id="116" name="Google Shape;11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95017" y="1117475"/>
            <a:ext cx="3828174" cy="3048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9600" y="1167775"/>
            <a:ext cx="3949850" cy="2947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Don’t forget your previous skills from photographing texture!....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body" idx="1"/>
          </p:nvPr>
        </p:nvSpPr>
        <p:spPr>
          <a:xfrm>
            <a:off x="311700" y="1505425"/>
            <a:ext cx="8520600" cy="30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Tap to Focus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Get close, but not too close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Bug’s Eye view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Good Lighting</a:t>
            </a:r>
            <a:endParaRPr sz="2200"/>
          </a:p>
        </p:txBody>
      </p:sp>
      <p:pic>
        <p:nvPicPr>
          <p:cNvPr id="124" name="Google Shape;12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2225" y="2430500"/>
            <a:ext cx="1830775" cy="2544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44225" y="1505425"/>
            <a:ext cx="3120475" cy="234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204</Words>
  <Application>Microsoft Macintosh PowerPoint</Application>
  <PresentationFormat>On-screen Show (16:9)</PresentationFormat>
  <Paragraphs>24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Teko</vt:lpstr>
      <vt:lpstr>Lobster</vt:lpstr>
      <vt:lpstr>Ribeye</vt:lpstr>
      <vt:lpstr>Century Gothic</vt:lpstr>
      <vt:lpstr>Open Sans</vt:lpstr>
      <vt:lpstr>Simple Light</vt:lpstr>
      <vt:lpstr>Art 6 Elements of Art Review Line At home review &amp; Art Activities</vt:lpstr>
      <vt:lpstr>PowerPoint Presentation</vt:lpstr>
      <vt:lpstr>PowerPoint Presentation</vt:lpstr>
      <vt:lpstr>What is a line in photography?</vt:lpstr>
      <vt:lpstr>Some lines are actual, and some are implied. </vt:lpstr>
      <vt:lpstr>The viewer's eyes are naturally drawn along lines. This can be vertical lines, parallel lines, curved lines, diagonal lines, and even strong horizontal lines.</vt:lpstr>
      <vt:lpstr>More actual and implied lines...</vt:lpstr>
      <vt:lpstr>At Home Line Photography Challenge:  Finding Actual Lines and Implied Lines</vt:lpstr>
      <vt:lpstr>Don’t forget your previous skills from photographing texture!....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 6 Elements of Art Review Line At home review &amp; Art Activities</dc:title>
  <cp:lastModifiedBy>Chris Zelles</cp:lastModifiedBy>
  <cp:revision>1</cp:revision>
  <dcterms:modified xsi:type="dcterms:W3CDTF">2020-04-29T14:36:59Z</dcterms:modified>
</cp:coreProperties>
</file>