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8.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Nunito"/>
      <p:regular r:id="rId19"/>
      <p:bold r:id="rId20"/>
      <p:italic r:id="rId21"/>
      <p:boldItalic r:id="rId22"/>
    </p:embeddedFont>
    <p:embeddedFont>
      <p:font typeface="Lobster"/>
      <p:regular r:id="rId23"/>
    </p:embeddedFont>
    <p:embeddedFont>
      <p:font typeface="Pacifico"/>
      <p:regular r:id="rId24"/>
    </p:embeddedFont>
    <p:embeddedFont>
      <p:font typeface="Work Sans"/>
      <p:regular r:id="rId25"/>
      <p:bold r:id="rId26"/>
      <p:italic r:id="rId27"/>
      <p:boldItalic r:id="rId28"/>
    </p:embeddedFont>
    <p:embeddedFont>
      <p:font typeface="Merriweather"/>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3" name="Philip D'Ann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bold.fntdata"/><Relationship Id="rId22" Type="http://schemas.openxmlformats.org/officeDocument/2006/relationships/font" Target="fonts/Nunito-boldItalic.fntdata"/><Relationship Id="rId21" Type="http://schemas.openxmlformats.org/officeDocument/2006/relationships/font" Target="fonts/Nunito-italic.fntdata"/><Relationship Id="rId24" Type="http://schemas.openxmlformats.org/officeDocument/2006/relationships/font" Target="fonts/Pacifico-regular.fntdata"/><Relationship Id="rId23" Type="http://schemas.openxmlformats.org/officeDocument/2006/relationships/font" Target="fonts/Lobster-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WorkSans-bold.fntdata"/><Relationship Id="rId25" Type="http://schemas.openxmlformats.org/officeDocument/2006/relationships/font" Target="fonts/WorkSans-regular.fntdata"/><Relationship Id="rId28" Type="http://schemas.openxmlformats.org/officeDocument/2006/relationships/font" Target="fonts/WorkSans-boldItalic.fntdata"/><Relationship Id="rId27" Type="http://schemas.openxmlformats.org/officeDocument/2006/relationships/font" Target="fonts/WorkSans-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erriweather-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erriweather-italic.fntdata"/><Relationship Id="rId30" Type="http://schemas.openxmlformats.org/officeDocument/2006/relationships/font" Target="fonts/Merriweather-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Merriweather-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Nunito-regular.fntdata"/><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9-05-10T18:52:54.618">
    <p:pos x="6000" y="0"/>
    <p:text>GRADING*
Nicely designed</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9-04-05T14:25:34.835">
    <p:pos x="6000" y="0"/>
    <p:text>how does the Leopard represent you? how does it represent the ideals of your community?</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3" dt="2019-05-10T19:01:55.639">
    <p:pos x="166" y="494"/>
    <p:text>GRADING*
-What is different about your society to make people optimistic? How do you enforce optimism?</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4" dt="2019-05-10T19:08:10.294">
    <p:pos x="-297" y="3287"/>
    <p:text>GRADING*
What is an "abusive" right? How does one abuse his/her rights?</p:text>
  </p:cm>
  <p:cm authorId="0" idx="5" dt="2019-05-10T19:02:23.864">
    <p:pos x="6000" y="0"/>
    <p:text>GRADING*
formatting issues - laws should be ON the slide</p:text>
  </p:cm>
  <p:cm authorId="0" idx="6" dt="2019-05-10T19:09:10.313">
    <p:pos x="-297" y="3387"/>
    <p:text>GRADING*
-Laws 7&amp;8 are the antithesis of equality. The goal of the project is to create utopia wherein people achieve a system of equality. Being their superiors and demanding their respect dismembers that aspect of community.</p:text>
  </p:cm>
  <p:cm authorId="0" idx="7" dt="2019-05-10T19:07:05.036">
    <p:pos x="-297" y="3487"/>
    <p:text>GRADING*
Again, how is respect enforceable? What constitutes respect? How does one defend him/herself respectfully?</p:text>
  </p:cm>
  <p:cm authorId="0" idx="8" dt="2019-05-10T19:07:39.294">
    <p:pos x="-297" y="3587"/>
    <p:text>GRADING*
This is redundant. Laws are meant to be followed. Having a law to follow the law is unneeded.</p:text>
  </p:cm>
  <p:cm authorId="0" idx="9" dt="2019-05-10T19:06:27.608">
    <p:pos x="-297" y="3687"/>
    <p:text>GRADING*
What is considered "harmful"? Citing examples would have been helpful</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0" dt="2019-05-10T19:10:31.286">
    <p:pos x="-282" y="553"/>
    <p:text>GRADING*
Good job!</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1" dt="2019-05-10T19:11:25.321">
    <p:pos x="446" y="917"/>
    <p:text>GRADING*
Displayed during project &amp; notes taken. Currently denied access to review.</p:tex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2" dt="2019-05-10T19:13:27.588">
    <p:pos x="6000" y="0"/>
    <p:text>GRADING*
Your journals are severely lacking. They were supposed to be at least two paragraphs. Some of them aren't even one satisfactory paragraph. Saturday was a few sentences that explain the schedule. There were no details, whatsoever, about how free time is spent, what was taught in religion class, etc. These journals did not provide any insight about life in the community beyond what the schedule already showed.</p:text>
  </p:cm>
</p:cmLst>
</file>

<file path=ppt/comments/comment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3" dt="2019-05-10T19:15:11.298">
    <p:pos x="314" y="557"/>
    <p:text>GRADING*
There seems to be a disconnect between your motto and what you're offering. Create a better link to "violence free"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563ee0f7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563ee0f7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55fe4af37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55fe4af37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57570d50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57570d50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50e269584d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50e269584d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50ecaf3386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50ecaf3386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55fe4af376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55fe4af376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55fe4af376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55fe4af376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55fe4af376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55fe4af376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55fe4af376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55fe4af376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55fe4af376_0_7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55fe4af376_0_7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563cc2bbb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563cc2bbb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2600">
        <p14:gallery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comments" Target="../comments/commen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comments" Target="../comments/comment8.xml"/><Relationship Id="rId4" Type="http://schemas.openxmlformats.org/officeDocument/2006/relationships/image" Target="../media/image2.jpg"/><Relationship Id="rId5"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comments" Target="../comments/comment1.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comments" Target="../comments/commen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comments" Target="../comments/commen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comments" Target="../comments/comment5.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comments" Target="../comments/comment6.xml"/><Relationship Id="rId4" Type="http://schemas.openxmlformats.org/officeDocument/2006/relationships/hyperlink" Target="https://docs.google.com/document/d/1ZrNPml_3rQqQe01f9aAtmfsj-ELJqwQ3EBaZzZHrD2c/edit" TargetMode="External"/><Relationship Id="rId5" Type="http://schemas.openxmlformats.org/officeDocument/2006/relationships/hyperlink" Target="https://docs.google.com/document/d/1ZrNPml_3rQqQe01f9aAtmfsj-ELJqwQ3EBaZzZHrD2c/edi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27" name="Shape 127"/>
        <p:cNvGrpSpPr/>
        <p:nvPr/>
      </p:nvGrpSpPr>
      <p:grpSpPr>
        <a:xfrm>
          <a:off x="0" y="0"/>
          <a:ext cx="0" cy="0"/>
          <a:chOff x="0" y="0"/>
          <a:chExt cx="0" cy="0"/>
        </a:xfrm>
      </p:grpSpPr>
      <p:sp>
        <p:nvSpPr>
          <p:cNvPr id="128" name="Google Shape;128;p13"/>
          <p:cNvSpPr txBox="1"/>
          <p:nvPr>
            <p:ph type="ctrTitle"/>
          </p:nvPr>
        </p:nvSpPr>
        <p:spPr>
          <a:xfrm>
            <a:off x="2030600" y="1455150"/>
            <a:ext cx="5017500" cy="15789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0"/>
              <a:t>   </a:t>
            </a:r>
            <a:r>
              <a:rPr lang="en" sz="6000">
                <a:solidFill>
                  <a:srgbClr val="FFFFFF"/>
                </a:solidFill>
              </a:rPr>
              <a:t> </a:t>
            </a:r>
            <a:r>
              <a:rPr lang="en" sz="6000">
                <a:solidFill>
                  <a:srgbClr val="FF0000"/>
                </a:solidFill>
                <a:latin typeface="Merriweather"/>
                <a:ea typeface="Merriweather"/>
                <a:cs typeface="Merriweather"/>
                <a:sym typeface="Merriweather"/>
              </a:rPr>
              <a:t>L.P.R.R.D</a:t>
            </a:r>
            <a:endParaRPr sz="6000">
              <a:solidFill>
                <a:srgbClr val="FF0000"/>
              </a:solidFill>
              <a:latin typeface="Merriweather"/>
              <a:ea typeface="Merriweather"/>
              <a:cs typeface="Merriweather"/>
              <a:sym typeface="Merriweather"/>
            </a:endParaRPr>
          </a:p>
        </p:txBody>
      </p:sp>
      <p:sp>
        <p:nvSpPr>
          <p:cNvPr id="129" name="Google Shape;129;p13"/>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accent4"/>
                </a:solidFill>
              </a:rPr>
              <a:t>By: SIXTH GRADE STUDENTS</a:t>
            </a:r>
            <a:endParaRPr sz="2400">
              <a:solidFill>
                <a:schemeClr val="accent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2"/>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Journal Entry</a:t>
            </a:r>
            <a:endParaRPr/>
          </a:p>
        </p:txBody>
      </p:sp>
      <p:sp>
        <p:nvSpPr>
          <p:cNvPr id="184" name="Google Shape;184;p22"/>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Arial"/>
                <a:ea typeface="Arial"/>
                <a:cs typeface="Arial"/>
                <a:sym typeface="Arial"/>
              </a:rPr>
              <a:t>Sunday</a:t>
            </a:r>
            <a:endParaRPr sz="1200">
              <a:solidFill>
                <a:srgbClr val="000000"/>
              </a:solidFill>
              <a:latin typeface="Arial"/>
              <a:ea typeface="Arial"/>
              <a:cs typeface="Arial"/>
              <a:sym typeface="Arial"/>
            </a:endParaRPr>
          </a:p>
          <a:p>
            <a:pPr indent="0" lvl="0" marL="0" rtl="0" algn="l">
              <a:spcBef>
                <a:spcPts val="0"/>
              </a:spcBef>
              <a:spcAft>
                <a:spcPts val="0"/>
              </a:spcAft>
              <a:buNone/>
            </a:pPr>
            <a:r>
              <a:t/>
            </a:r>
            <a:endParaRPr sz="1200">
              <a:solidFill>
                <a:srgbClr val="000000"/>
              </a:solidFill>
              <a:latin typeface="Arial"/>
              <a:ea typeface="Arial"/>
              <a:cs typeface="Arial"/>
              <a:sym typeface="Arial"/>
            </a:endParaRPr>
          </a:p>
          <a:p>
            <a:pPr indent="0" lvl="0" marL="0" rtl="0" algn="l">
              <a:spcBef>
                <a:spcPts val="0"/>
              </a:spcBef>
              <a:spcAft>
                <a:spcPts val="0"/>
              </a:spcAft>
              <a:buNone/>
            </a:pPr>
            <a:r>
              <a:rPr lang="en" sz="1200">
                <a:solidFill>
                  <a:srgbClr val="000000"/>
                </a:solidFill>
                <a:latin typeface="Arial"/>
                <a:ea typeface="Arial"/>
                <a:cs typeface="Arial"/>
                <a:sym typeface="Arial"/>
              </a:rPr>
              <a:t>It was like any other sunday. I woke up, ate, got changed and went to religion school. Than was my outrageous amount of free time after. Then it was dinner and bed.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FF"/>
        </a:solidFill>
      </p:bgPr>
    </p:bg>
    <p:spTree>
      <p:nvGrpSpPr>
        <p:cNvPr id="188" name="Shape 188"/>
        <p:cNvGrpSpPr/>
        <p:nvPr/>
      </p:nvGrpSpPr>
      <p:grpSpPr>
        <a:xfrm>
          <a:off x="0" y="0"/>
          <a:ext cx="0" cy="0"/>
          <a:chOff x="0" y="0"/>
          <a:chExt cx="0" cy="0"/>
        </a:xfrm>
      </p:grpSpPr>
      <p:sp>
        <p:nvSpPr>
          <p:cNvPr id="189" name="Google Shape;189;p23"/>
          <p:cNvSpPr txBox="1"/>
          <p:nvPr>
            <p:ph type="title"/>
          </p:nvPr>
        </p:nvSpPr>
        <p:spPr>
          <a:xfrm>
            <a:off x="1123875" y="211925"/>
            <a:ext cx="7060500" cy="672900"/>
          </a:xfrm>
          <a:prstGeom prst="rect">
            <a:avLst/>
          </a:prstGeom>
          <a:ln cap="flat" cmpd="sng" w="9525">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a:solidFill>
                  <a:srgbClr val="000000"/>
                </a:solidFill>
              </a:rPr>
              <a:t> </a:t>
            </a:r>
            <a:r>
              <a:rPr lang="en" u="sng">
                <a:solidFill>
                  <a:srgbClr val="000000"/>
                </a:solidFill>
                <a:latin typeface="Lobster"/>
                <a:ea typeface="Lobster"/>
                <a:cs typeface="Lobster"/>
                <a:sym typeface="Lobster"/>
              </a:rPr>
              <a:t>Advertisement</a:t>
            </a:r>
            <a:endParaRPr u="sng">
              <a:solidFill>
                <a:srgbClr val="000000"/>
              </a:solidFill>
              <a:latin typeface="Lobster"/>
              <a:ea typeface="Lobster"/>
              <a:cs typeface="Lobster"/>
              <a:sym typeface="Lobster"/>
            </a:endParaRPr>
          </a:p>
        </p:txBody>
      </p:sp>
      <p:sp>
        <p:nvSpPr>
          <p:cNvPr id="190" name="Google Shape;190;p23"/>
          <p:cNvSpPr txBox="1"/>
          <p:nvPr>
            <p:ph idx="1" type="body"/>
          </p:nvPr>
        </p:nvSpPr>
        <p:spPr>
          <a:xfrm>
            <a:off x="499799" y="884830"/>
            <a:ext cx="7872900" cy="2452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000000"/>
                </a:solidFill>
                <a:latin typeface="Comic Sans MS"/>
                <a:ea typeface="Comic Sans MS"/>
                <a:cs typeface="Comic Sans MS"/>
                <a:sym typeface="Comic Sans MS"/>
              </a:rPr>
              <a:t>Are you sad about your current community? Come in our perfect community, L.P.R.R.D! There is no violence and a great education system. We have any of your likings. Sports? We got that! The best restaurants? We got that, too! You probably don’t even make money in your community, but the more you work the more you make in our perfect community. Do you even make life decisions, like where you want to work? In here you get to </a:t>
            </a:r>
            <a:r>
              <a:rPr lang="en" sz="1800">
                <a:solidFill>
                  <a:srgbClr val="000000"/>
                </a:solidFill>
                <a:latin typeface="Comic Sans MS"/>
                <a:ea typeface="Comic Sans MS"/>
                <a:cs typeface="Comic Sans MS"/>
                <a:sym typeface="Comic Sans MS"/>
              </a:rPr>
              <a:t>choose</a:t>
            </a:r>
            <a:r>
              <a:rPr lang="en" sz="1800">
                <a:solidFill>
                  <a:srgbClr val="000000"/>
                </a:solidFill>
                <a:latin typeface="Comic Sans MS"/>
                <a:ea typeface="Comic Sans MS"/>
                <a:cs typeface="Comic Sans MS"/>
                <a:sym typeface="Comic Sans MS"/>
              </a:rPr>
              <a:t> whatever jobs you want, a pilot, doctor, teacher, cashier, and more. Join us and become and official L.P.R.R.D citizen! </a:t>
            </a:r>
            <a:endParaRPr sz="1800">
              <a:solidFill>
                <a:srgbClr val="000000"/>
              </a:solidFill>
              <a:latin typeface="Comic Sans MS"/>
              <a:ea typeface="Comic Sans MS"/>
              <a:cs typeface="Comic Sans MS"/>
              <a:sym typeface="Comic Sans MS"/>
            </a:endParaRPr>
          </a:p>
          <a:p>
            <a:pPr indent="0" lvl="0" marL="0" rtl="0" algn="l">
              <a:spcBef>
                <a:spcPts val="0"/>
              </a:spcBef>
              <a:spcAft>
                <a:spcPts val="0"/>
              </a:spcAft>
              <a:buNone/>
            </a:pPr>
            <a:r>
              <a:t/>
            </a:r>
            <a:endParaRPr sz="1800">
              <a:solidFill>
                <a:srgbClr val="000000"/>
              </a:solidFill>
              <a:latin typeface="Comic Sans MS"/>
              <a:ea typeface="Comic Sans MS"/>
              <a:cs typeface="Comic Sans MS"/>
              <a:sym typeface="Comic Sans MS"/>
            </a:endParaRPr>
          </a:p>
          <a:p>
            <a:pPr indent="0" lvl="0" marL="0" rtl="0" algn="l">
              <a:spcBef>
                <a:spcPts val="0"/>
              </a:spcBef>
              <a:spcAft>
                <a:spcPts val="0"/>
              </a:spcAft>
              <a:buNone/>
            </a:pPr>
            <a:r>
              <a:rPr lang="en" sz="1800">
                <a:solidFill>
                  <a:srgbClr val="000000"/>
                </a:solidFill>
                <a:latin typeface="Comic Sans MS"/>
                <a:ea typeface="Comic Sans MS"/>
                <a:cs typeface="Comic Sans MS"/>
                <a:sym typeface="Comic Sans MS"/>
              </a:rPr>
              <a:t>                            Violence Free Is The Way To Be!!</a:t>
            </a:r>
            <a:endParaRPr sz="1800">
              <a:solidFill>
                <a:srgbClr val="000000"/>
              </a:solidFill>
              <a:latin typeface="Comic Sans MS"/>
              <a:ea typeface="Comic Sans MS"/>
              <a:cs typeface="Comic Sans MS"/>
              <a:sym typeface="Comic Sans MS"/>
            </a:endParaRPr>
          </a:p>
        </p:txBody>
      </p:sp>
      <p:pic>
        <p:nvPicPr>
          <p:cNvPr id="191" name="Google Shape;191;p23"/>
          <p:cNvPicPr preferRelativeResize="0"/>
          <p:nvPr/>
        </p:nvPicPr>
        <p:blipFill>
          <a:blip r:embed="rId4">
            <a:alphaModFix/>
          </a:blip>
          <a:stretch>
            <a:fillRect/>
          </a:stretch>
        </p:blipFill>
        <p:spPr>
          <a:xfrm>
            <a:off x="7330560" y="3464200"/>
            <a:ext cx="1969440" cy="1835901"/>
          </a:xfrm>
          <a:prstGeom prst="rect">
            <a:avLst/>
          </a:prstGeom>
          <a:noFill/>
          <a:ln>
            <a:noFill/>
          </a:ln>
        </p:spPr>
      </p:pic>
      <p:pic>
        <p:nvPicPr>
          <p:cNvPr id="192" name="Google Shape;192;p23"/>
          <p:cNvPicPr preferRelativeResize="0"/>
          <p:nvPr/>
        </p:nvPicPr>
        <p:blipFill>
          <a:blip r:embed="rId5">
            <a:alphaModFix/>
          </a:blip>
          <a:stretch>
            <a:fillRect/>
          </a:stretch>
        </p:blipFill>
        <p:spPr>
          <a:xfrm>
            <a:off x="499800" y="3464200"/>
            <a:ext cx="1722649" cy="1726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2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000000"/>
                </a:solidFill>
                <a:latin typeface="Arial"/>
                <a:ea typeface="Arial"/>
                <a:cs typeface="Arial"/>
                <a:sym typeface="Arial"/>
              </a:rPr>
              <a:t>Grading &amp; Rationale</a:t>
            </a:r>
            <a:endParaRPr sz="2800">
              <a:solidFill>
                <a:srgbClr val="000000"/>
              </a:solidFill>
              <a:latin typeface="Arial"/>
              <a:ea typeface="Arial"/>
              <a:cs typeface="Arial"/>
              <a:sym typeface="Arial"/>
            </a:endParaRPr>
          </a:p>
          <a:p>
            <a:pPr indent="0" lvl="0" marL="0" rtl="0" algn="l">
              <a:spcBef>
                <a:spcPts val="0"/>
              </a:spcBef>
              <a:spcAft>
                <a:spcPts val="0"/>
              </a:spcAft>
              <a:buNone/>
            </a:pPr>
            <a:r>
              <a:rPr i="1" lang="en" sz="1200">
                <a:solidFill>
                  <a:srgbClr val="000000"/>
                </a:solidFill>
                <a:latin typeface="Arial"/>
                <a:ea typeface="Arial"/>
                <a:cs typeface="Arial"/>
                <a:sym typeface="Arial"/>
              </a:rPr>
              <a:t>Please do not delete comments made or the grade left. Please leave this document in its final form </a:t>
            </a:r>
            <a:endParaRPr/>
          </a:p>
        </p:txBody>
      </p:sp>
      <p:sp>
        <p:nvSpPr>
          <p:cNvPr id="198" name="Google Shape;198;p24"/>
          <p:cNvSpPr txBox="1"/>
          <p:nvPr>
            <p:ph idx="1" type="body"/>
          </p:nvPr>
        </p:nvSpPr>
        <p:spPr>
          <a:xfrm>
            <a:off x="386754" y="1550322"/>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595959"/>
                </a:solidFill>
                <a:latin typeface="Arial"/>
                <a:ea typeface="Arial"/>
                <a:cs typeface="Arial"/>
                <a:sym typeface="Arial"/>
              </a:rPr>
              <a:t>*after reviewing the slides and presentation:</a:t>
            </a:r>
            <a:endParaRPr sz="1800">
              <a:solidFill>
                <a:srgbClr val="595959"/>
              </a:solidFill>
              <a:latin typeface="Arial"/>
              <a:ea typeface="Arial"/>
              <a:cs typeface="Arial"/>
              <a:sym typeface="Arial"/>
            </a:endParaRPr>
          </a:p>
          <a:p>
            <a:pPr indent="0" lvl="0" marL="0" rtl="0" algn="l">
              <a:spcBef>
                <a:spcPts val="1600"/>
              </a:spcBef>
              <a:spcAft>
                <a:spcPts val="0"/>
              </a:spcAft>
              <a:buNone/>
            </a:pPr>
            <a:r>
              <a:rPr lang="en" sz="1800">
                <a:solidFill>
                  <a:srgbClr val="595959"/>
                </a:solidFill>
                <a:latin typeface="Arial"/>
                <a:ea typeface="Arial"/>
                <a:cs typeface="Arial"/>
                <a:sym typeface="Arial"/>
              </a:rPr>
              <a:t>	-The issues you presented did not seem to address some of the worlds greatest issues. You highlighted violence and bullying, which are good issues to address, but road rage and rudeness to poor (instead of poverty in general) were lesser issues. The laws you created are moral rather than legal and too vague to apply to life in a community. Most importantly, the journal entries you provided were not indicative of life in your community. They were underdeveloped and did not give insight to how citizens of the community benefit from living there. </a:t>
            </a:r>
            <a:endParaRPr sz="1800">
              <a:solidFill>
                <a:srgbClr val="595959"/>
              </a:solidFill>
              <a:latin typeface="Arial"/>
              <a:ea typeface="Arial"/>
              <a:cs typeface="Arial"/>
              <a:sym typeface="Arial"/>
            </a:endParaRPr>
          </a:p>
          <a:p>
            <a:pPr indent="0" lvl="0" marL="0" rtl="0" algn="l">
              <a:spcBef>
                <a:spcPts val="1600"/>
              </a:spcBef>
              <a:spcAft>
                <a:spcPts val="1600"/>
              </a:spcAft>
              <a:buNone/>
            </a:pPr>
            <a:r>
              <a:rPr lang="en" sz="1800">
                <a:solidFill>
                  <a:srgbClr val="595959"/>
                </a:solidFill>
                <a:latin typeface="Arial"/>
                <a:ea typeface="Arial"/>
                <a:cs typeface="Arial"/>
                <a:sym typeface="Arial"/>
              </a:rPr>
              <a:t>Overall Score: 80</a:t>
            </a:r>
            <a:endParaRPr sz="1800">
              <a:solidFill>
                <a:srgbClr val="595959"/>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35" name="Google Shape;135;p14"/>
          <p:cNvPicPr preferRelativeResize="0"/>
          <p:nvPr/>
        </p:nvPicPr>
        <p:blipFill rotWithShape="1">
          <a:blip r:embed="rId4">
            <a:alphaModFix/>
          </a:blip>
          <a:srcRect b="8575" l="0" r="0" t="0"/>
          <a:stretch/>
        </p:blipFill>
        <p:spPr>
          <a:xfrm>
            <a:off x="0" y="0"/>
            <a:ext cx="9143999"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139" name="Shape 139"/>
        <p:cNvGrpSpPr/>
        <p:nvPr/>
      </p:nvGrpSpPr>
      <p:grpSpPr>
        <a:xfrm>
          <a:off x="0" y="0"/>
          <a:ext cx="0" cy="0"/>
          <a:chOff x="0" y="0"/>
          <a:chExt cx="0" cy="0"/>
        </a:xfrm>
      </p:grpSpPr>
      <p:sp>
        <p:nvSpPr>
          <p:cNvPr id="140" name="Google Shape;140;p1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Lobster"/>
                <a:ea typeface="Lobster"/>
                <a:cs typeface="Lobster"/>
                <a:sym typeface="Lobster"/>
              </a:rPr>
              <a:t>Animal Symbol</a:t>
            </a:r>
            <a:endParaRPr>
              <a:solidFill>
                <a:srgbClr val="000000"/>
              </a:solidFill>
              <a:latin typeface="Lobster"/>
              <a:ea typeface="Lobster"/>
              <a:cs typeface="Lobster"/>
              <a:sym typeface="Lobster"/>
            </a:endParaRPr>
          </a:p>
        </p:txBody>
      </p:sp>
      <p:sp>
        <p:nvSpPr>
          <p:cNvPr id="141" name="Google Shape;141;p15"/>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t>We picked the animal, Leopard, because it represents us. Our group name is L.P.R.R.D which is a short form of Leopard and it has all of our group members initials. A leopard represents the people in </a:t>
            </a:r>
            <a:r>
              <a:rPr lang="en" sz="1400"/>
              <a:t>our community </a:t>
            </a:r>
            <a:r>
              <a:rPr lang="en" sz="1400"/>
              <a:t>because we </a:t>
            </a:r>
            <a:r>
              <a:rPr lang="en" sz="1400"/>
              <a:t>are strong, independent, brave, smart, intelligent and protective.</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9900"/>
        </a:solidFill>
      </p:bgPr>
    </p:bg>
    <p:spTree>
      <p:nvGrpSpPr>
        <p:cNvPr id="145" name="Shape 145"/>
        <p:cNvGrpSpPr/>
        <p:nvPr/>
      </p:nvGrpSpPr>
      <p:grpSpPr>
        <a:xfrm>
          <a:off x="0" y="0"/>
          <a:ext cx="0" cy="0"/>
          <a:chOff x="0" y="0"/>
          <a:chExt cx="0" cy="0"/>
        </a:xfrm>
      </p:grpSpPr>
      <p:sp>
        <p:nvSpPr>
          <p:cNvPr id="146" name="Google Shape;146;p16"/>
          <p:cNvSpPr txBox="1"/>
          <p:nvPr>
            <p:ph type="title"/>
          </p:nvPr>
        </p:nvSpPr>
        <p:spPr>
          <a:xfrm>
            <a:off x="264350" y="24107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latin typeface="Lobster"/>
                <a:ea typeface="Lobster"/>
                <a:cs typeface="Lobster"/>
                <a:sym typeface="Lobster"/>
              </a:rPr>
              <a:t>Declaration of Independence                        ~ L.P.R.R.D</a:t>
            </a:r>
            <a:endParaRPr sz="2400">
              <a:solidFill>
                <a:srgbClr val="434343"/>
              </a:solidFill>
              <a:latin typeface="Lobster"/>
              <a:ea typeface="Lobster"/>
              <a:cs typeface="Lobster"/>
              <a:sym typeface="Lobster"/>
            </a:endParaRPr>
          </a:p>
          <a:p>
            <a:pPr indent="0" lvl="0" marL="0" rtl="0" algn="l">
              <a:spcBef>
                <a:spcPts val="0"/>
              </a:spcBef>
              <a:spcAft>
                <a:spcPts val="0"/>
              </a:spcAft>
              <a:buNone/>
            </a:pPr>
            <a:r>
              <a:rPr lang="en" sz="2400">
                <a:solidFill>
                  <a:srgbClr val="434343"/>
                </a:solidFill>
                <a:latin typeface="Lobster"/>
                <a:ea typeface="Lobster"/>
                <a:cs typeface="Lobster"/>
                <a:sym typeface="Lobster"/>
              </a:rPr>
              <a:t>~~~~~~~~~~~~~~~~~~~~~~~~~~~</a:t>
            </a:r>
            <a:endParaRPr sz="2400">
              <a:solidFill>
                <a:srgbClr val="434343"/>
              </a:solidFill>
              <a:latin typeface="Lobster"/>
              <a:ea typeface="Lobster"/>
              <a:cs typeface="Lobster"/>
              <a:sym typeface="Lobster"/>
            </a:endParaRPr>
          </a:p>
        </p:txBody>
      </p:sp>
      <p:sp>
        <p:nvSpPr>
          <p:cNvPr id="147" name="Google Shape;147;p16"/>
          <p:cNvSpPr txBox="1"/>
          <p:nvPr>
            <p:ph idx="1" type="body"/>
          </p:nvPr>
        </p:nvSpPr>
        <p:spPr>
          <a:xfrm>
            <a:off x="264346" y="785109"/>
            <a:ext cx="7505700" cy="39588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sz="1200">
                <a:latin typeface="Arial"/>
                <a:ea typeface="Arial"/>
                <a:cs typeface="Arial"/>
                <a:sym typeface="Arial"/>
              </a:rPr>
              <a:t>In America, they have a lot of problems with their society. First of all, they have a lot of violence and crimes. The government says that they would protect its citizens, meanwhile millions of families are suffering because of threats, blackmail, and family members getting killed. There is a lot of road rage on streets over unnecessary problems, causing people to be late to their destination and spreading hatred amongst people. In schools, there is a lot of bullying. This lessens kids’ motivation to want to learn, causing them depression, anxiety, and more mental/emotional issues. There are also a lot of rude people out on the streets. Citizens are rude to homeless people and other citizens around them.</a:t>
            </a:r>
            <a:endParaRPr sz="1200">
              <a:latin typeface="Arial"/>
              <a:ea typeface="Arial"/>
              <a:cs typeface="Arial"/>
              <a:sym typeface="Arial"/>
            </a:endParaRPr>
          </a:p>
          <a:p>
            <a:pPr indent="457200" lvl="0" marL="0" rtl="0" algn="l">
              <a:spcBef>
                <a:spcPts val="1600"/>
              </a:spcBef>
              <a:spcAft>
                <a:spcPts val="0"/>
              </a:spcAft>
              <a:buNone/>
            </a:pPr>
            <a:r>
              <a:rPr lang="en" sz="1200">
                <a:latin typeface="Arial"/>
                <a:ea typeface="Arial"/>
                <a:cs typeface="Arial"/>
                <a:sym typeface="Arial"/>
              </a:rPr>
              <a:t>In our community, we strive to </a:t>
            </a:r>
            <a:r>
              <a:rPr lang="en" sz="1200">
                <a:latin typeface="Arial"/>
                <a:ea typeface="Arial"/>
                <a:cs typeface="Arial"/>
                <a:sym typeface="Arial"/>
              </a:rPr>
              <a:t>protect our citizens </a:t>
            </a:r>
            <a:r>
              <a:rPr lang="en" sz="1200">
                <a:latin typeface="Arial"/>
                <a:ea typeface="Arial"/>
                <a:cs typeface="Arial"/>
                <a:sym typeface="Arial"/>
              </a:rPr>
              <a:t>so they could live their best lives. We will protect our citizens by preventing violence and crimes but with a punishment that helps the community. They would do community service with instructors watching over them and making them fix what they did wrong. If they didn’t do the community service, they would be exiled, and if they did the same crime again, they would have to do more community service. We would have internet, but only for the </a:t>
            </a:r>
            <a:r>
              <a:rPr lang="en" sz="1200">
                <a:latin typeface="Arial"/>
                <a:ea typeface="Arial"/>
                <a:cs typeface="Arial"/>
                <a:sym typeface="Arial"/>
              </a:rPr>
              <a:t>right</a:t>
            </a:r>
            <a:r>
              <a:rPr lang="en" sz="1200">
                <a:latin typeface="Arial"/>
                <a:ea typeface="Arial"/>
                <a:cs typeface="Arial"/>
                <a:sym typeface="Arial"/>
              </a:rPr>
              <a:t> reasons. We wouldn’t have the “dark web,” and blackmailing wouldn’t be an issue with the amount of protection an account has. </a:t>
            </a:r>
            <a:r>
              <a:rPr lang="en" sz="1200">
                <a:latin typeface="Arial"/>
                <a:ea typeface="Arial"/>
                <a:cs typeface="Arial"/>
                <a:sym typeface="Arial"/>
              </a:rPr>
              <a:t>If anyone tries to threaten others and if we see on our monitors that supervise people’s computers or if someone calls us and reports a threatening, they would be exiled</a:t>
            </a:r>
            <a:r>
              <a:rPr lang="en" sz="1200">
                <a:latin typeface="Arial"/>
                <a:ea typeface="Arial"/>
                <a:cs typeface="Arial"/>
                <a:sym typeface="Arial"/>
              </a:rPr>
              <a:t>. If anyone breaks the laws three times (except blackmailing and threatening), they would get exiled. There wouldn’t be road rage because people would be </a:t>
            </a:r>
            <a:r>
              <a:rPr lang="en" sz="1200">
                <a:latin typeface="Arial"/>
                <a:ea typeface="Arial"/>
                <a:cs typeface="Arial"/>
                <a:sym typeface="Arial"/>
              </a:rPr>
              <a:t>optimistic</a:t>
            </a:r>
            <a:r>
              <a:rPr lang="en" sz="1200">
                <a:latin typeface="Arial"/>
                <a:ea typeface="Arial"/>
                <a:cs typeface="Arial"/>
                <a:sym typeface="Arial"/>
              </a:rPr>
              <a:t> in our society, thinking on the bright side. Lastly, there wouldn’t be any bullying in schools. Unlike America, where they send you to detention and you get suspended, in our school, we teach children to do the right thing by being sympathetic and trying to get students to be optimistic. In our society, we try to protect people, not harm them in any </a:t>
            </a:r>
            <a:r>
              <a:rPr lang="en" sz="1200">
                <a:latin typeface="Arial"/>
                <a:ea typeface="Arial"/>
                <a:cs typeface="Arial"/>
                <a:sym typeface="Arial"/>
              </a:rPr>
              <a:t>way</a:t>
            </a:r>
            <a:r>
              <a:rPr lang="en" sz="1200">
                <a:latin typeface="Arial"/>
                <a:ea typeface="Arial"/>
                <a:cs typeface="Arial"/>
                <a:sym typeface="Arial"/>
              </a:rPr>
              <a:t>.</a:t>
            </a:r>
            <a:endParaRPr sz="1200">
              <a:latin typeface="Arial"/>
              <a:ea typeface="Arial"/>
              <a:cs typeface="Arial"/>
              <a:sym typeface="Arial"/>
            </a:endParaRPr>
          </a:p>
          <a:p>
            <a:pPr indent="0" lvl="0" marL="0" rtl="0" algn="l">
              <a:spcBef>
                <a:spcPts val="1600"/>
              </a:spcBef>
              <a:spcAft>
                <a:spcPts val="1600"/>
              </a:spcAft>
              <a:buNone/>
            </a:pPr>
            <a:r>
              <a:t/>
            </a:r>
            <a:endParaRPr sz="12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00"/>
        </a:solidFill>
      </p:bgPr>
    </p:bg>
    <p:spTree>
      <p:nvGrpSpPr>
        <p:cNvPr id="151" name="Shape 151"/>
        <p:cNvGrpSpPr/>
        <p:nvPr/>
      </p:nvGrpSpPr>
      <p:grpSpPr>
        <a:xfrm>
          <a:off x="0" y="0"/>
          <a:ext cx="0" cy="0"/>
          <a:chOff x="0" y="0"/>
          <a:chExt cx="0" cy="0"/>
        </a:xfrm>
      </p:grpSpPr>
      <p:sp>
        <p:nvSpPr>
          <p:cNvPr id="152" name="Google Shape;152;p17"/>
          <p:cNvSpPr txBox="1"/>
          <p:nvPr>
            <p:ph type="title"/>
          </p:nvPr>
        </p:nvSpPr>
        <p:spPr>
          <a:xfrm>
            <a:off x="819150" y="8550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latin typeface="Pacifico"/>
                <a:ea typeface="Pacifico"/>
                <a:cs typeface="Pacifico"/>
                <a:sym typeface="Pacifico"/>
              </a:rPr>
              <a:t>Laws</a:t>
            </a:r>
            <a:endParaRPr>
              <a:solidFill>
                <a:srgbClr val="434343"/>
              </a:solidFill>
              <a:latin typeface="Pacifico"/>
              <a:ea typeface="Pacifico"/>
              <a:cs typeface="Pacifico"/>
              <a:sym typeface="Pacifico"/>
            </a:endParaRPr>
          </a:p>
        </p:txBody>
      </p:sp>
      <p:sp>
        <p:nvSpPr>
          <p:cNvPr id="153" name="Google Shape;153;p17"/>
          <p:cNvSpPr txBox="1"/>
          <p:nvPr>
            <p:ph idx="1" type="body"/>
          </p:nvPr>
        </p:nvSpPr>
        <p:spPr>
          <a:xfrm>
            <a:off x="-472291" y="5219638"/>
            <a:ext cx="7505700" cy="24480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1200">
                <a:solidFill>
                  <a:srgbClr val="000000"/>
                </a:solidFill>
                <a:latin typeface="Arial"/>
                <a:ea typeface="Arial"/>
                <a:cs typeface="Arial"/>
                <a:sym typeface="Arial"/>
              </a:rPr>
              <a:t>          </a:t>
            </a:r>
            <a:r>
              <a:rPr lang="en" sz="1200">
                <a:solidFill>
                  <a:srgbClr val="000000"/>
                </a:solidFill>
                <a:latin typeface="Arial"/>
                <a:ea typeface="Arial"/>
                <a:cs typeface="Arial"/>
                <a:sym typeface="Arial"/>
              </a:rPr>
              <a:t>Law 1: Be accountable</a:t>
            </a:r>
            <a:endParaRPr sz="1200">
              <a:solidFill>
                <a:srgbClr val="000000"/>
              </a:solidFill>
              <a:latin typeface="Arial"/>
              <a:ea typeface="Arial"/>
              <a:cs typeface="Arial"/>
              <a:sym typeface="Arial"/>
            </a:endParaRPr>
          </a:p>
          <a:p>
            <a:pPr indent="0" lvl="0" marL="457200" rtl="0" algn="l">
              <a:lnSpc>
                <a:spcPct val="200000"/>
              </a:lnSpc>
              <a:spcBef>
                <a:spcPts val="0"/>
              </a:spcBef>
              <a:spcAft>
                <a:spcPts val="0"/>
              </a:spcAft>
              <a:buNone/>
            </a:pPr>
            <a:r>
              <a:rPr lang="en" sz="1200">
                <a:solidFill>
                  <a:srgbClr val="000000"/>
                </a:solidFill>
                <a:latin typeface="Arial"/>
                <a:ea typeface="Arial"/>
                <a:cs typeface="Arial"/>
                <a:sym typeface="Arial"/>
              </a:rPr>
              <a:t>Rationale: </a:t>
            </a:r>
            <a:r>
              <a:rPr lang="en" sz="1200">
                <a:solidFill>
                  <a:srgbClr val="000000"/>
                </a:solidFill>
                <a:latin typeface="Arial"/>
                <a:ea typeface="Arial"/>
                <a:cs typeface="Arial"/>
                <a:sym typeface="Arial"/>
              </a:rPr>
              <a:t>Honesty</a:t>
            </a:r>
            <a:r>
              <a:rPr lang="en" sz="1200">
                <a:solidFill>
                  <a:srgbClr val="000000"/>
                </a:solidFill>
                <a:latin typeface="Arial"/>
                <a:ea typeface="Arial"/>
                <a:cs typeface="Arial"/>
                <a:sym typeface="Arial"/>
              </a:rPr>
              <a:t> is the best policy. Less people are harmed if people are honest. Honesty not only benefits others around you, it makes you stronger. If we are honest no grudges or hate towards others who “ratted you out” will be present.</a:t>
            </a:r>
            <a:endParaRPr sz="1200">
              <a:solidFill>
                <a:srgbClr val="000000"/>
              </a:solidFill>
              <a:latin typeface="Arial"/>
              <a:ea typeface="Arial"/>
              <a:cs typeface="Arial"/>
              <a:sym typeface="Arial"/>
            </a:endParaRPr>
          </a:p>
          <a:p>
            <a:pPr indent="0" lvl="0" marL="457200" rtl="0" algn="l">
              <a:lnSpc>
                <a:spcPct val="200000"/>
              </a:lnSpc>
              <a:spcBef>
                <a:spcPts val="0"/>
              </a:spcBef>
              <a:spcAft>
                <a:spcPts val="0"/>
              </a:spcAft>
              <a:buNone/>
            </a:pPr>
            <a:r>
              <a:t/>
            </a:r>
            <a:endParaRPr sz="1200">
              <a:solidFill>
                <a:srgbClr val="000000"/>
              </a:solidFill>
              <a:latin typeface="Arial"/>
              <a:ea typeface="Arial"/>
              <a:cs typeface="Arial"/>
              <a:sym typeface="Arial"/>
            </a:endParaRPr>
          </a:p>
          <a:p>
            <a:pPr indent="0" lvl="0" marL="457200" rtl="0" algn="l">
              <a:lnSpc>
                <a:spcPct val="200000"/>
              </a:lnSpc>
              <a:spcBef>
                <a:spcPts val="0"/>
              </a:spcBef>
              <a:spcAft>
                <a:spcPts val="0"/>
              </a:spcAft>
              <a:buNone/>
            </a:pPr>
            <a:r>
              <a:rPr lang="en" sz="1200">
                <a:solidFill>
                  <a:srgbClr val="000000"/>
                </a:solidFill>
                <a:latin typeface="Arial"/>
                <a:ea typeface="Arial"/>
                <a:cs typeface="Arial"/>
                <a:sym typeface="Arial"/>
              </a:rPr>
              <a:t>Law 2: No harmful acts</a:t>
            </a:r>
            <a:endParaRPr sz="1200">
              <a:solidFill>
                <a:srgbClr val="000000"/>
              </a:solidFill>
              <a:latin typeface="Arial"/>
              <a:ea typeface="Arial"/>
              <a:cs typeface="Arial"/>
              <a:sym typeface="Arial"/>
            </a:endParaRPr>
          </a:p>
          <a:p>
            <a:pPr indent="0" lvl="0" marL="457200" rtl="0" algn="l">
              <a:lnSpc>
                <a:spcPct val="200000"/>
              </a:lnSpc>
              <a:spcBef>
                <a:spcPts val="0"/>
              </a:spcBef>
              <a:spcAft>
                <a:spcPts val="0"/>
              </a:spcAft>
              <a:buNone/>
            </a:pPr>
            <a:r>
              <a:rPr lang="en" sz="1200">
                <a:solidFill>
                  <a:srgbClr val="000000"/>
                </a:solidFill>
                <a:latin typeface="Arial"/>
                <a:ea typeface="Arial"/>
                <a:cs typeface="Arial"/>
                <a:sym typeface="Arial"/>
              </a:rPr>
              <a:t>Rationale: </a:t>
            </a:r>
            <a:r>
              <a:rPr lang="en" sz="1200">
                <a:solidFill>
                  <a:srgbClr val="000000"/>
                </a:solidFill>
                <a:latin typeface="Arial"/>
                <a:ea typeface="Arial"/>
                <a:cs typeface="Arial"/>
                <a:sym typeface="Arial"/>
              </a:rPr>
              <a:t>Harmful</a:t>
            </a:r>
            <a:r>
              <a:rPr lang="en" sz="1200">
                <a:solidFill>
                  <a:srgbClr val="000000"/>
                </a:solidFill>
                <a:latin typeface="Arial"/>
                <a:ea typeface="Arial"/>
                <a:cs typeface="Arial"/>
                <a:sym typeface="Arial"/>
              </a:rPr>
              <a:t> acts damage. They damage the economy, the mental and physical state of the people who reside in the environment. </a:t>
            </a:r>
            <a:endParaRPr sz="1200">
              <a:solidFill>
                <a:srgbClr val="000000"/>
              </a:solidFill>
              <a:latin typeface="Arial"/>
              <a:ea typeface="Arial"/>
              <a:cs typeface="Arial"/>
              <a:sym typeface="Arial"/>
            </a:endParaRPr>
          </a:p>
          <a:p>
            <a:pPr indent="0" lvl="0" marL="457200" rtl="0" algn="l">
              <a:lnSpc>
                <a:spcPct val="200000"/>
              </a:lnSpc>
              <a:spcBef>
                <a:spcPts val="0"/>
              </a:spcBef>
              <a:spcAft>
                <a:spcPts val="0"/>
              </a:spcAft>
              <a:buNone/>
            </a:pPr>
            <a:r>
              <a:t/>
            </a:r>
            <a:endParaRPr sz="1200">
              <a:solidFill>
                <a:srgbClr val="000000"/>
              </a:solidFill>
              <a:latin typeface="Arial"/>
              <a:ea typeface="Arial"/>
              <a:cs typeface="Arial"/>
              <a:sym typeface="Arial"/>
            </a:endParaRPr>
          </a:p>
          <a:p>
            <a:pPr indent="0" lvl="0" marL="457200" rtl="0" algn="l">
              <a:lnSpc>
                <a:spcPct val="200000"/>
              </a:lnSpc>
              <a:spcBef>
                <a:spcPts val="0"/>
              </a:spcBef>
              <a:spcAft>
                <a:spcPts val="0"/>
              </a:spcAft>
              <a:buNone/>
            </a:pPr>
            <a:r>
              <a:rPr lang="en" sz="1200">
                <a:solidFill>
                  <a:srgbClr val="000000"/>
                </a:solidFill>
                <a:latin typeface="Arial"/>
                <a:ea typeface="Arial"/>
                <a:cs typeface="Arial"/>
                <a:sym typeface="Arial"/>
              </a:rPr>
              <a:t>Law 3: Be </a:t>
            </a:r>
            <a:r>
              <a:rPr lang="en" sz="1200">
                <a:solidFill>
                  <a:srgbClr val="000000"/>
                </a:solidFill>
                <a:latin typeface="Arial"/>
                <a:ea typeface="Arial"/>
                <a:cs typeface="Arial"/>
                <a:sym typeface="Arial"/>
              </a:rPr>
              <a:t>respectful</a:t>
            </a:r>
            <a:endParaRPr sz="1200">
              <a:solidFill>
                <a:srgbClr val="000000"/>
              </a:solidFill>
              <a:latin typeface="Arial"/>
              <a:ea typeface="Arial"/>
              <a:cs typeface="Arial"/>
              <a:sym typeface="Arial"/>
            </a:endParaRPr>
          </a:p>
          <a:p>
            <a:pPr indent="0" lvl="0" marL="457200" rtl="0" algn="l">
              <a:lnSpc>
                <a:spcPct val="200000"/>
              </a:lnSpc>
              <a:spcBef>
                <a:spcPts val="0"/>
              </a:spcBef>
              <a:spcAft>
                <a:spcPts val="0"/>
              </a:spcAft>
              <a:buNone/>
            </a:pPr>
            <a:r>
              <a:rPr lang="en" sz="1200">
                <a:solidFill>
                  <a:srgbClr val="000000"/>
                </a:solidFill>
                <a:latin typeface="Arial"/>
                <a:ea typeface="Arial"/>
                <a:cs typeface="Arial"/>
                <a:sym typeface="Arial"/>
              </a:rPr>
              <a:t>Rationale: If we are respectful of everything given activities will be much more pleasant. People have flaws, struggles, beliefs/morals, and opinions</a:t>
            </a:r>
            <a:endParaRPr sz="1200">
              <a:solidFill>
                <a:srgbClr val="000000"/>
              </a:solidFill>
              <a:latin typeface="Arial"/>
              <a:ea typeface="Arial"/>
              <a:cs typeface="Arial"/>
              <a:sym typeface="Arial"/>
            </a:endParaRPr>
          </a:p>
          <a:p>
            <a:pPr indent="0" lvl="0" marL="457200" rtl="0" algn="l">
              <a:lnSpc>
                <a:spcPct val="200000"/>
              </a:lnSpc>
              <a:spcBef>
                <a:spcPts val="0"/>
              </a:spcBef>
              <a:spcAft>
                <a:spcPts val="0"/>
              </a:spcAft>
              <a:buNone/>
            </a:pPr>
            <a:r>
              <a:t/>
            </a:r>
            <a:endParaRPr sz="1200">
              <a:solidFill>
                <a:srgbClr val="000000"/>
              </a:solidFill>
              <a:latin typeface="Arial"/>
              <a:ea typeface="Arial"/>
              <a:cs typeface="Arial"/>
              <a:sym typeface="Arial"/>
            </a:endParaRPr>
          </a:p>
          <a:p>
            <a:pPr indent="0" lvl="0" marL="457200" rtl="0" algn="l">
              <a:lnSpc>
                <a:spcPct val="200000"/>
              </a:lnSpc>
              <a:spcBef>
                <a:spcPts val="0"/>
              </a:spcBef>
              <a:spcAft>
                <a:spcPts val="0"/>
              </a:spcAft>
              <a:buNone/>
            </a:pPr>
            <a:r>
              <a:rPr lang="en" sz="1200">
                <a:solidFill>
                  <a:srgbClr val="000000"/>
                </a:solidFill>
                <a:latin typeface="Arial"/>
                <a:ea typeface="Arial"/>
                <a:cs typeface="Arial"/>
                <a:sym typeface="Arial"/>
              </a:rPr>
              <a:t>Law 4: Abide by the </a:t>
            </a:r>
            <a:r>
              <a:rPr lang="en" sz="1200">
                <a:solidFill>
                  <a:srgbClr val="000000"/>
                </a:solidFill>
                <a:latin typeface="Arial"/>
                <a:ea typeface="Arial"/>
                <a:cs typeface="Arial"/>
                <a:sym typeface="Arial"/>
              </a:rPr>
              <a:t>laws</a:t>
            </a:r>
            <a:endParaRPr sz="1200">
              <a:solidFill>
                <a:srgbClr val="000000"/>
              </a:solidFill>
              <a:latin typeface="Arial"/>
              <a:ea typeface="Arial"/>
              <a:cs typeface="Arial"/>
              <a:sym typeface="Arial"/>
            </a:endParaRPr>
          </a:p>
          <a:p>
            <a:pPr indent="0" lvl="0" marL="457200" rtl="0" algn="l">
              <a:lnSpc>
                <a:spcPct val="200000"/>
              </a:lnSpc>
              <a:spcBef>
                <a:spcPts val="0"/>
              </a:spcBef>
              <a:spcAft>
                <a:spcPts val="0"/>
              </a:spcAft>
              <a:buNone/>
            </a:pPr>
            <a:r>
              <a:rPr lang="en" sz="1200">
                <a:solidFill>
                  <a:srgbClr val="000000"/>
                </a:solidFill>
                <a:latin typeface="Arial"/>
                <a:ea typeface="Arial"/>
                <a:cs typeface="Arial"/>
                <a:sym typeface="Arial"/>
              </a:rPr>
              <a:t>Rationale: Laws make people safe. If we abide by the laws people will feel safe and welcome.</a:t>
            </a:r>
            <a:endParaRPr sz="1200">
              <a:solidFill>
                <a:srgbClr val="000000"/>
              </a:solidFill>
              <a:latin typeface="Arial"/>
              <a:ea typeface="Arial"/>
              <a:cs typeface="Arial"/>
              <a:sym typeface="Arial"/>
            </a:endParaRPr>
          </a:p>
          <a:p>
            <a:pPr indent="0" lvl="0" marL="457200" rtl="0" algn="l">
              <a:lnSpc>
                <a:spcPct val="200000"/>
              </a:lnSpc>
              <a:spcBef>
                <a:spcPts val="0"/>
              </a:spcBef>
              <a:spcAft>
                <a:spcPts val="0"/>
              </a:spcAft>
              <a:buNone/>
            </a:pPr>
            <a:r>
              <a:t/>
            </a:r>
            <a:endParaRPr sz="1200">
              <a:solidFill>
                <a:srgbClr val="000000"/>
              </a:solidFill>
              <a:latin typeface="Arial"/>
              <a:ea typeface="Arial"/>
              <a:cs typeface="Arial"/>
              <a:sym typeface="Arial"/>
            </a:endParaRPr>
          </a:p>
          <a:p>
            <a:pPr indent="0" lvl="0" marL="457200" rtl="0" algn="l">
              <a:lnSpc>
                <a:spcPct val="200000"/>
              </a:lnSpc>
              <a:spcBef>
                <a:spcPts val="0"/>
              </a:spcBef>
              <a:spcAft>
                <a:spcPts val="0"/>
              </a:spcAft>
              <a:buNone/>
            </a:pPr>
            <a:r>
              <a:rPr lang="en" sz="1200">
                <a:solidFill>
                  <a:srgbClr val="000000"/>
                </a:solidFill>
                <a:latin typeface="Arial"/>
                <a:ea typeface="Arial"/>
                <a:cs typeface="Arial"/>
                <a:sym typeface="Arial"/>
              </a:rPr>
              <a:t>Law 5: Rights can not be abused</a:t>
            </a:r>
            <a:endParaRPr sz="1200">
              <a:solidFill>
                <a:srgbClr val="000000"/>
              </a:solidFill>
              <a:latin typeface="Arial"/>
              <a:ea typeface="Arial"/>
              <a:cs typeface="Arial"/>
              <a:sym typeface="Arial"/>
            </a:endParaRPr>
          </a:p>
          <a:p>
            <a:pPr indent="0" lvl="0" marL="457200" rtl="0" algn="l">
              <a:lnSpc>
                <a:spcPct val="200000"/>
              </a:lnSpc>
              <a:spcBef>
                <a:spcPts val="0"/>
              </a:spcBef>
              <a:spcAft>
                <a:spcPts val="0"/>
              </a:spcAft>
              <a:buNone/>
            </a:pPr>
            <a:r>
              <a:rPr lang="en" sz="1200">
                <a:solidFill>
                  <a:srgbClr val="000000"/>
                </a:solidFill>
                <a:latin typeface="Arial"/>
                <a:ea typeface="Arial"/>
                <a:cs typeface="Arial"/>
                <a:sym typeface="Arial"/>
              </a:rPr>
              <a:t>Rationale: Freedom of speech is often abused. Since people have opinions that make others with a certain skin color, gender, or religion get shunned and scolded from society we took away </a:t>
            </a:r>
            <a:r>
              <a:rPr lang="en" sz="1200">
                <a:solidFill>
                  <a:srgbClr val="000000"/>
                </a:solidFill>
                <a:latin typeface="Arial"/>
                <a:ea typeface="Arial"/>
                <a:cs typeface="Arial"/>
                <a:sym typeface="Arial"/>
              </a:rPr>
              <a:t>abusive</a:t>
            </a:r>
            <a:r>
              <a:rPr lang="en" sz="1200">
                <a:solidFill>
                  <a:srgbClr val="000000"/>
                </a:solidFill>
                <a:latin typeface="Arial"/>
                <a:ea typeface="Arial"/>
                <a:cs typeface="Arial"/>
                <a:sym typeface="Arial"/>
              </a:rPr>
              <a:t> rights.</a:t>
            </a:r>
            <a:endParaRPr sz="1200">
              <a:solidFill>
                <a:srgbClr val="000000"/>
              </a:solidFill>
              <a:latin typeface="Arial"/>
              <a:ea typeface="Arial"/>
              <a:cs typeface="Arial"/>
              <a:sym typeface="Arial"/>
            </a:endParaRPr>
          </a:p>
          <a:p>
            <a:pPr indent="0" lvl="0" marL="457200" rtl="0" algn="l">
              <a:lnSpc>
                <a:spcPct val="200000"/>
              </a:lnSpc>
              <a:spcBef>
                <a:spcPts val="0"/>
              </a:spcBef>
              <a:spcAft>
                <a:spcPts val="0"/>
              </a:spcAft>
              <a:buNone/>
            </a:pPr>
            <a:r>
              <a:t/>
            </a:r>
            <a:endParaRPr sz="1200">
              <a:solidFill>
                <a:srgbClr val="000000"/>
              </a:solidFill>
              <a:latin typeface="Arial"/>
              <a:ea typeface="Arial"/>
              <a:cs typeface="Arial"/>
              <a:sym typeface="Arial"/>
            </a:endParaRPr>
          </a:p>
          <a:p>
            <a:pPr indent="0" lvl="0" marL="457200" rtl="0" algn="l">
              <a:lnSpc>
                <a:spcPct val="200000"/>
              </a:lnSpc>
              <a:spcBef>
                <a:spcPts val="0"/>
              </a:spcBef>
              <a:spcAft>
                <a:spcPts val="0"/>
              </a:spcAft>
              <a:buNone/>
            </a:pPr>
            <a:r>
              <a:rPr lang="en" sz="1200">
                <a:solidFill>
                  <a:srgbClr val="000000"/>
                </a:solidFill>
                <a:latin typeface="Arial"/>
                <a:ea typeface="Arial"/>
                <a:cs typeface="Arial"/>
                <a:sym typeface="Arial"/>
              </a:rPr>
              <a:t>Law 6: No weapons</a:t>
            </a:r>
            <a:endParaRPr sz="1200">
              <a:solidFill>
                <a:srgbClr val="000000"/>
              </a:solidFill>
              <a:latin typeface="Arial"/>
              <a:ea typeface="Arial"/>
              <a:cs typeface="Arial"/>
              <a:sym typeface="Arial"/>
            </a:endParaRPr>
          </a:p>
          <a:p>
            <a:pPr indent="0" lvl="0" marL="457200" rtl="0" algn="l">
              <a:lnSpc>
                <a:spcPct val="200000"/>
              </a:lnSpc>
              <a:spcBef>
                <a:spcPts val="0"/>
              </a:spcBef>
              <a:spcAft>
                <a:spcPts val="0"/>
              </a:spcAft>
              <a:buNone/>
            </a:pPr>
            <a:r>
              <a:rPr lang="en" sz="1200">
                <a:solidFill>
                  <a:srgbClr val="000000"/>
                </a:solidFill>
                <a:latin typeface="Arial"/>
                <a:ea typeface="Arial"/>
                <a:cs typeface="Arial"/>
                <a:sym typeface="Arial"/>
              </a:rPr>
              <a:t>Rationale: Weapons lead to violence. Violence leads to death and destruction. Death and destruction lead to harm. Since we eliminated weapons there will be no; school shootings, church/synagogue/temple shootings, and homicide.</a:t>
            </a:r>
            <a:endParaRPr sz="1200">
              <a:solidFill>
                <a:srgbClr val="000000"/>
              </a:solidFill>
              <a:latin typeface="Arial"/>
              <a:ea typeface="Arial"/>
              <a:cs typeface="Arial"/>
              <a:sym typeface="Arial"/>
            </a:endParaRPr>
          </a:p>
          <a:p>
            <a:pPr indent="0" lvl="0" marL="457200" rtl="0" algn="l">
              <a:lnSpc>
                <a:spcPct val="200000"/>
              </a:lnSpc>
              <a:spcBef>
                <a:spcPts val="0"/>
              </a:spcBef>
              <a:spcAft>
                <a:spcPts val="0"/>
              </a:spcAft>
              <a:buNone/>
            </a:pPr>
            <a:r>
              <a:t/>
            </a:r>
            <a:endParaRPr sz="1200">
              <a:solidFill>
                <a:srgbClr val="000000"/>
              </a:solidFill>
              <a:latin typeface="Arial"/>
              <a:ea typeface="Arial"/>
              <a:cs typeface="Arial"/>
              <a:sym typeface="Arial"/>
            </a:endParaRPr>
          </a:p>
          <a:p>
            <a:pPr indent="0" lvl="0" marL="457200" rtl="0" algn="l">
              <a:lnSpc>
                <a:spcPct val="200000"/>
              </a:lnSpc>
              <a:spcBef>
                <a:spcPts val="0"/>
              </a:spcBef>
              <a:spcAft>
                <a:spcPts val="0"/>
              </a:spcAft>
              <a:buNone/>
            </a:pPr>
            <a:r>
              <a:rPr lang="en" sz="1200">
                <a:solidFill>
                  <a:srgbClr val="000000"/>
                </a:solidFill>
                <a:latin typeface="Arial"/>
                <a:ea typeface="Arial"/>
                <a:cs typeface="Arial"/>
                <a:sym typeface="Arial"/>
              </a:rPr>
              <a:t>Law 7: Worship Dante, Rania, Raiyan, Paul, Luigi</a:t>
            </a:r>
            <a:endParaRPr sz="1200">
              <a:solidFill>
                <a:srgbClr val="000000"/>
              </a:solidFill>
              <a:latin typeface="Arial"/>
              <a:ea typeface="Arial"/>
              <a:cs typeface="Arial"/>
              <a:sym typeface="Arial"/>
            </a:endParaRPr>
          </a:p>
          <a:p>
            <a:pPr indent="0" lvl="0" marL="457200" rtl="0" algn="l">
              <a:lnSpc>
                <a:spcPct val="200000"/>
              </a:lnSpc>
              <a:spcBef>
                <a:spcPts val="0"/>
              </a:spcBef>
              <a:spcAft>
                <a:spcPts val="0"/>
              </a:spcAft>
              <a:buNone/>
            </a:pPr>
            <a:r>
              <a:rPr lang="en" sz="1200">
                <a:solidFill>
                  <a:srgbClr val="000000"/>
                </a:solidFill>
                <a:latin typeface="Arial"/>
                <a:ea typeface="Arial"/>
                <a:cs typeface="Arial"/>
                <a:sym typeface="Arial"/>
              </a:rPr>
              <a:t>Rationale: We made the perfect place. You live in it. We are your </a:t>
            </a:r>
            <a:r>
              <a:rPr lang="en" sz="1200">
                <a:solidFill>
                  <a:srgbClr val="000000"/>
                </a:solidFill>
                <a:latin typeface="Arial"/>
                <a:ea typeface="Arial"/>
                <a:cs typeface="Arial"/>
                <a:sym typeface="Arial"/>
              </a:rPr>
              <a:t>superiors</a:t>
            </a:r>
            <a:r>
              <a:rPr lang="en" sz="1200">
                <a:solidFill>
                  <a:srgbClr val="000000"/>
                </a:solidFill>
                <a:latin typeface="Arial"/>
                <a:ea typeface="Arial"/>
                <a:cs typeface="Arial"/>
                <a:sym typeface="Arial"/>
              </a:rPr>
              <a:t>. Be grateful for what we have done for you or we will take it away.</a:t>
            </a:r>
            <a:endParaRPr sz="1200">
              <a:solidFill>
                <a:srgbClr val="000000"/>
              </a:solidFill>
              <a:latin typeface="Arial"/>
              <a:ea typeface="Arial"/>
              <a:cs typeface="Arial"/>
              <a:sym typeface="Arial"/>
            </a:endParaRPr>
          </a:p>
          <a:p>
            <a:pPr indent="0" lvl="0" marL="457200" rtl="0" algn="l">
              <a:lnSpc>
                <a:spcPct val="200000"/>
              </a:lnSpc>
              <a:spcBef>
                <a:spcPts val="0"/>
              </a:spcBef>
              <a:spcAft>
                <a:spcPts val="0"/>
              </a:spcAft>
              <a:buNone/>
            </a:pPr>
            <a:r>
              <a:t/>
            </a:r>
            <a:endParaRPr sz="1200">
              <a:solidFill>
                <a:srgbClr val="000000"/>
              </a:solidFill>
              <a:latin typeface="Arial"/>
              <a:ea typeface="Arial"/>
              <a:cs typeface="Arial"/>
              <a:sym typeface="Arial"/>
            </a:endParaRPr>
          </a:p>
          <a:p>
            <a:pPr indent="0" lvl="0" marL="457200" rtl="0" algn="l">
              <a:lnSpc>
                <a:spcPct val="200000"/>
              </a:lnSpc>
              <a:spcBef>
                <a:spcPts val="0"/>
              </a:spcBef>
              <a:spcAft>
                <a:spcPts val="0"/>
              </a:spcAft>
              <a:buNone/>
            </a:pPr>
            <a:r>
              <a:rPr lang="en" sz="1200">
                <a:solidFill>
                  <a:srgbClr val="000000"/>
                </a:solidFill>
                <a:latin typeface="Arial"/>
                <a:ea typeface="Arial"/>
                <a:cs typeface="Arial"/>
                <a:sym typeface="Arial"/>
              </a:rPr>
              <a:t>Law 8: Act right</a:t>
            </a:r>
            <a:endParaRPr sz="1200">
              <a:solidFill>
                <a:srgbClr val="000000"/>
              </a:solidFill>
              <a:latin typeface="Arial"/>
              <a:ea typeface="Arial"/>
              <a:cs typeface="Arial"/>
              <a:sym typeface="Arial"/>
            </a:endParaRPr>
          </a:p>
          <a:p>
            <a:pPr indent="0" lvl="0" marL="457200" rtl="0" algn="l">
              <a:lnSpc>
                <a:spcPct val="200000"/>
              </a:lnSpc>
              <a:spcBef>
                <a:spcPts val="0"/>
              </a:spcBef>
              <a:spcAft>
                <a:spcPts val="0"/>
              </a:spcAft>
              <a:buNone/>
            </a:pPr>
            <a:r>
              <a:rPr lang="en" sz="1200">
                <a:solidFill>
                  <a:srgbClr val="000000"/>
                </a:solidFill>
                <a:latin typeface="Arial"/>
                <a:ea typeface="Arial"/>
                <a:cs typeface="Arial"/>
                <a:sym typeface="Arial"/>
              </a:rPr>
              <a:t>Rationale: We took you in. We do everything for you. Represent us. If you don't look good we don't look good.</a:t>
            </a:r>
            <a:endParaRPr sz="1200">
              <a:solidFill>
                <a:srgbClr val="000000"/>
              </a:solidFill>
              <a:latin typeface="Arial"/>
              <a:ea typeface="Arial"/>
              <a:cs typeface="Arial"/>
              <a:sym typeface="Arial"/>
            </a:endParaRPr>
          </a:p>
          <a:p>
            <a:pPr indent="0" lvl="0" marL="457200" rtl="0" algn="l">
              <a:lnSpc>
                <a:spcPct val="200000"/>
              </a:lnSpc>
              <a:spcBef>
                <a:spcPts val="0"/>
              </a:spcBef>
              <a:spcAft>
                <a:spcPts val="0"/>
              </a:spcAft>
              <a:buNone/>
            </a:pPr>
            <a:r>
              <a:t/>
            </a:r>
            <a:endParaRPr sz="1200">
              <a:solidFill>
                <a:srgbClr val="000000"/>
              </a:solidFill>
              <a:latin typeface="Arial"/>
              <a:ea typeface="Arial"/>
              <a:cs typeface="Arial"/>
              <a:sym typeface="Arial"/>
            </a:endParaRPr>
          </a:p>
          <a:p>
            <a:pPr indent="0" lvl="0" marL="457200" rtl="0" algn="l">
              <a:lnSpc>
                <a:spcPct val="200000"/>
              </a:lnSpc>
              <a:spcBef>
                <a:spcPts val="0"/>
              </a:spcBef>
              <a:spcAft>
                <a:spcPts val="0"/>
              </a:spcAft>
              <a:buNone/>
            </a:pPr>
            <a:r>
              <a:t/>
            </a:r>
            <a:endParaRPr sz="1200">
              <a:solidFill>
                <a:srgbClr val="000000"/>
              </a:solidFill>
              <a:latin typeface="Arial"/>
              <a:ea typeface="Arial"/>
              <a:cs typeface="Arial"/>
              <a:sym typeface="Arial"/>
            </a:endParaRPr>
          </a:p>
          <a:p>
            <a:pPr indent="0" lvl="0" marL="457200" rtl="0" algn="l">
              <a:spcBef>
                <a:spcPts val="0"/>
              </a:spcBef>
              <a:spcAft>
                <a:spcPts val="0"/>
              </a:spcAft>
              <a:buNone/>
            </a:pPr>
            <a:r>
              <a:t/>
            </a:r>
            <a:endParaRPr sz="1200">
              <a:solidFill>
                <a:srgbClr val="000000"/>
              </a:solidFill>
              <a:latin typeface="Arial"/>
              <a:ea typeface="Arial"/>
              <a:cs typeface="Arial"/>
              <a:sym typeface="Arial"/>
            </a:endParaRPr>
          </a:p>
          <a:p>
            <a:pPr indent="0" lvl="0" marL="0" rtl="0" algn="l">
              <a:spcBef>
                <a:spcPts val="0"/>
              </a:spcBef>
              <a:spcAft>
                <a:spcPts val="1600"/>
              </a:spcAft>
              <a:buNone/>
            </a:pPr>
            <a:r>
              <a:t/>
            </a:r>
            <a:endParaRPr>
              <a:latin typeface="Work Sans"/>
              <a:ea typeface="Work Sans"/>
              <a:cs typeface="Work Sans"/>
              <a:sym typeface="Work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FF00"/>
        </a:solidFill>
      </p:bgPr>
    </p:bg>
    <p:spTree>
      <p:nvGrpSpPr>
        <p:cNvPr id="157" name="Shape 157"/>
        <p:cNvGrpSpPr/>
        <p:nvPr/>
      </p:nvGrpSpPr>
      <p:grpSpPr>
        <a:xfrm>
          <a:off x="0" y="0"/>
          <a:ext cx="0" cy="0"/>
          <a:chOff x="0" y="0"/>
          <a:chExt cx="0" cy="0"/>
        </a:xfrm>
      </p:grpSpPr>
      <p:sp>
        <p:nvSpPr>
          <p:cNvPr id="158" name="Google Shape;158;p18"/>
          <p:cNvSpPr txBox="1"/>
          <p:nvPr>
            <p:ph type="title"/>
          </p:nvPr>
        </p:nvSpPr>
        <p:spPr>
          <a:xfrm>
            <a:off x="291850" y="33557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latin typeface="Calibri"/>
                <a:ea typeface="Calibri"/>
                <a:cs typeface="Calibri"/>
                <a:sym typeface="Calibri"/>
              </a:rPr>
              <a:t>Map:</a:t>
            </a:r>
            <a:endParaRPr>
              <a:solidFill>
                <a:srgbClr val="434343"/>
              </a:solidFill>
              <a:latin typeface="Calibri"/>
              <a:ea typeface="Calibri"/>
              <a:cs typeface="Calibri"/>
              <a:sym typeface="Calibri"/>
            </a:endParaRPr>
          </a:p>
        </p:txBody>
      </p:sp>
      <p:sp>
        <p:nvSpPr>
          <p:cNvPr id="159" name="Google Shape;159;p18"/>
          <p:cNvSpPr txBox="1"/>
          <p:nvPr>
            <p:ph idx="1" type="body"/>
          </p:nvPr>
        </p:nvSpPr>
        <p:spPr>
          <a:xfrm>
            <a:off x="-448800" y="879050"/>
            <a:ext cx="3389100" cy="24345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762000" marR="101600" rtl="0" algn="l">
              <a:lnSpc>
                <a:spcPct val="130000"/>
              </a:lnSpc>
              <a:spcBef>
                <a:spcPts val="0"/>
              </a:spcBef>
              <a:spcAft>
                <a:spcPts val="200"/>
              </a:spcAft>
              <a:buNone/>
            </a:pPr>
            <a:r>
              <a:rPr lang="en" sz="1200">
                <a:solidFill>
                  <a:srgbClr val="000000"/>
                </a:solidFill>
                <a:latin typeface="Arial"/>
                <a:ea typeface="Arial"/>
                <a:cs typeface="Arial"/>
                <a:sym typeface="Arial"/>
              </a:rPr>
              <a:t>We have hospitals in our community </a:t>
            </a:r>
            <a:r>
              <a:rPr lang="en" sz="1200">
                <a:solidFill>
                  <a:srgbClr val="000000"/>
                </a:solidFill>
                <a:latin typeface="Arial"/>
                <a:ea typeface="Arial"/>
                <a:cs typeface="Arial"/>
                <a:sym typeface="Arial"/>
              </a:rPr>
              <a:t>incase</a:t>
            </a:r>
            <a:r>
              <a:rPr lang="en" sz="1200">
                <a:solidFill>
                  <a:srgbClr val="000000"/>
                </a:solidFill>
                <a:latin typeface="Arial"/>
                <a:ea typeface="Arial"/>
                <a:cs typeface="Arial"/>
                <a:sym typeface="Arial"/>
              </a:rPr>
              <a:t> someone gets injured. We have schools in our community that provide the best education they can. We have lots of transportation routes like the HoverTrain, where it can can take you all over the island. We have two airports: a local and an international. We have a city where people work and can make 15-50 dollars an hour. We also have a synagogue where citizens could worship the creators. We also have a sport stadium for fun.</a:t>
            </a:r>
            <a:endParaRPr/>
          </a:p>
        </p:txBody>
      </p:sp>
      <p:pic>
        <p:nvPicPr>
          <p:cNvPr id="160" name="Google Shape;160;p18"/>
          <p:cNvPicPr preferRelativeResize="0"/>
          <p:nvPr/>
        </p:nvPicPr>
        <p:blipFill>
          <a:blip r:embed="rId4">
            <a:alphaModFix/>
          </a:blip>
          <a:stretch>
            <a:fillRect/>
          </a:stretch>
        </p:blipFill>
        <p:spPr>
          <a:xfrm rot="-5400000">
            <a:off x="3812175" y="-499175"/>
            <a:ext cx="4943400" cy="6374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FF"/>
        </a:solidFill>
      </p:bgPr>
    </p:bg>
    <p:spTree>
      <p:nvGrpSpPr>
        <p:cNvPr id="164" name="Shape 164"/>
        <p:cNvGrpSpPr/>
        <p:nvPr/>
      </p:nvGrpSpPr>
      <p:grpSpPr>
        <a:xfrm>
          <a:off x="0" y="0"/>
          <a:ext cx="0" cy="0"/>
          <a:chOff x="0" y="0"/>
          <a:chExt cx="0" cy="0"/>
        </a:xfrm>
      </p:grpSpPr>
      <p:sp>
        <p:nvSpPr>
          <p:cNvPr id="165" name="Google Shape;165;p19"/>
          <p:cNvSpPr txBox="1"/>
          <p:nvPr>
            <p:ph type="title"/>
          </p:nvPr>
        </p:nvSpPr>
        <p:spPr>
          <a:xfrm>
            <a:off x="819150" y="79857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Schedule</a:t>
            </a:r>
            <a:endParaRPr/>
          </a:p>
        </p:txBody>
      </p:sp>
      <p:sp>
        <p:nvSpPr>
          <p:cNvPr id="166" name="Google Shape;166;p19"/>
          <p:cNvSpPr txBox="1"/>
          <p:nvPr>
            <p:ph idx="1" type="body"/>
          </p:nvPr>
        </p:nvSpPr>
        <p:spPr>
          <a:xfrm>
            <a:off x="708225" y="1456200"/>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schedule was too big so here is a link: </a:t>
            </a:r>
            <a:endParaRPr/>
          </a:p>
          <a:p>
            <a:pPr indent="0" lvl="0" marL="0" rtl="0" algn="l">
              <a:spcBef>
                <a:spcPts val="1600"/>
              </a:spcBef>
              <a:spcAft>
                <a:spcPts val="0"/>
              </a:spcAft>
              <a:buNone/>
            </a:pPr>
            <a:r>
              <a:t/>
            </a:r>
            <a:endParaRPr sz="1100">
              <a:latin typeface="Arial"/>
              <a:ea typeface="Arial"/>
              <a:cs typeface="Arial"/>
              <a:sym typeface="Arial"/>
            </a:endParaRPr>
          </a:p>
          <a:p>
            <a:pPr indent="0" lvl="0" marL="0" rtl="0" algn="l">
              <a:spcBef>
                <a:spcPts val="1600"/>
              </a:spcBef>
              <a:spcAft>
                <a:spcPts val="1600"/>
              </a:spcAft>
              <a:buNone/>
            </a:pPr>
            <a:r>
              <a:rPr lang="en" sz="1100" u="sng">
                <a:solidFill>
                  <a:schemeClr val="hlink"/>
                </a:solidFill>
                <a:latin typeface="Arial"/>
                <a:ea typeface="Arial"/>
                <a:cs typeface="Arial"/>
                <a:sym typeface="Arial"/>
                <a:hlinkClick r:id="rId4"/>
              </a:rPr>
              <a:t>L.P.R.R.D Schedule </a:t>
            </a:r>
            <a:r>
              <a:rPr lang="en" sz="1100" u="sng">
                <a:solidFill>
                  <a:schemeClr val="hlink"/>
                </a:solidFill>
                <a:latin typeface="Arial"/>
                <a:ea typeface="Arial"/>
                <a:cs typeface="Arial"/>
                <a:sym typeface="Arial"/>
                <a:hlinkClick r:id="rId5"/>
              </a:rPr>
              <a:t>link</a:t>
            </a:r>
            <a:endParaRPr sz="11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900FF"/>
        </a:solidFill>
      </p:bgPr>
    </p:bg>
    <p:spTree>
      <p:nvGrpSpPr>
        <p:cNvPr id="170" name="Shape 170"/>
        <p:cNvGrpSpPr/>
        <p:nvPr/>
      </p:nvGrpSpPr>
      <p:grpSpPr>
        <a:xfrm>
          <a:off x="0" y="0"/>
          <a:ext cx="0" cy="0"/>
          <a:chOff x="0" y="0"/>
          <a:chExt cx="0" cy="0"/>
        </a:xfrm>
      </p:grpSpPr>
      <p:sp>
        <p:nvSpPr>
          <p:cNvPr id="171" name="Google Shape;171;p20"/>
          <p:cNvSpPr txBox="1"/>
          <p:nvPr>
            <p:ph type="title"/>
          </p:nvPr>
        </p:nvSpPr>
        <p:spPr>
          <a:xfrm>
            <a:off x="640525" y="28387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bster"/>
                <a:ea typeface="Lobster"/>
                <a:cs typeface="Lobster"/>
                <a:sym typeface="Lobster"/>
              </a:rPr>
              <a:t>                                </a:t>
            </a:r>
            <a:r>
              <a:rPr lang="en" u="sng">
                <a:latin typeface="Lobster"/>
                <a:ea typeface="Lobster"/>
                <a:cs typeface="Lobster"/>
                <a:sym typeface="Lobster"/>
              </a:rPr>
              <a:t>Journal Entry</a:t>
            </a:r>
            <a:endParaRPr u="sng">
              <a:latin typeface="Lobster"/>
              <a:ea typeface="Lobster"/>
              <a:cs typeface="Lobster"/>
              <a:sym typeface="Lobster"/>
            </a:endParaRPr>
          </a:p>
        </p:txBody>
      </p:sp>
      <p:sp>
        <p:nvSpPr>
          <p:cNvPr id="172" name="Google Shape;172;p20"/>
          <p:cNvSpPr txBox="1"/>
          <p:nvPr>
            <p:ph idx="1" type="body"/>
          </p:nvPr>
        </p:nvSpPr>
        <p:spPr>
          <a:xfrm>
            <a:off x="819150" y="1078625"/>
            <a:ext cx="7505700" cy="24480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1200">
                <a:solidFill>
                  <a:srgbClr val="000000"/>
                </a:solidFill>
                <a:latin typeface="Arial"/>
                <a:ea typeface="Arial"/>
                <a:cs typeface="Arial"/>
                <a:sym typeface="Arial"/>
              </a:rPr>
              <a:t>Friday</a:t>
            </a:r>
            <a:endParaRPr sz="1200">
              <a:solidFill>
                <a:srgbClr val="000000"/>
              </a:solidFill>
              <a:latin typeface="Arial"/>
              <a:ea typeface="Arial"/>
              <a:cs typeface="Arial"/>
              <a:sym typeface="Arial"/>
            </a:endParaRPr>
          </a:p>
          <a:p>
            <a:pPr indent="0" lvl="0" marL="0" rtl="0" algn="l">
              <a:lnSpc>
                <a:spcPct val="200000"/>
              </a:lnSpc>
              <a:spcBef>
                <a:spcPts val="0"/>
              </a:spcBef>
              <a:spcAft>
                <a:spcPts val="0"/>
              </a:spcAft>
              <a:buNone/>
            </a:pPr>
            <a:r>
              <a:rPr lang="en" sz="1200">
                <a:solidFill>
                  <a:srgbClr val="000000"/>
                </a:solidFill>
                <a:latin typeface="Arial"/>
                <a:ea typeface="Arial"/>
                <a:cs typeface="Arial"/>
                <a:sym typeface="Arial"/>
              </a:rPr>
              <a:t>This morning mother woke me up at 8:30 to get ready. Once I completed my morning routine I ate the morning meal. At 9:00 I began my typical school day. Then I went back home at 5:00. Once there I completed my after-school assignments. Then it was free time from 6:00 to 8:00. Then it is the night meal. After that, it finally feels like Friday. Once we are finished with the night routine, it is bedtime at 9:00.</a:t>
            </a:r>
            <a:endParaRPr sz="1200">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1"/>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Journal </a:t>
            </a:r>
            <a:r>
              <a:rPr lang="en"/>
              <a:t>Entry</a:t>
            </a:r>
            <a:endParaRPr/>
          </a:p>
        </p:txBody>
      </p:sp>
      <p:sp>
        <p:nvSpPr>
          <p:cNvPr id="178" name="Google Shape;178;p21"/>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1200">
                <a:solidFill>
                  <a:srgbClr val="000000"/>
                </a:solidFill>
                <a:latin typeface="Arial"/>
                <a:ea typeface="Arial"/>
                <a:cs typeface="Arial"/>
                <a:sym typeface="Arial"/>
              </a:rPr>
              <a:t>Saturday</a:t>
            </a:r>
            <a:endParaRPr sz="1200">
              <a:solidFill>
                <a:srgbClr val="000000"/>
              </a:solidFill>
              <a:latin typeface="Arial"/>
              <a:ea typeface="Arial"/>
              <a:cs typeface="Arial"/>
              <a:sym typeface="Arial"/>
            </a:endParaRPr>
          </a:p>
          <a:p>
            <a:pPr indent="0" lvl="0" marL="0" rtl="0" algn="l">
              <a:lnSpc>
                <a:spcPct val="200000"/>
              </a:lnSpc>
              <a:spcBef>
                <a:spcPts val="0"/>
              </a:spcBef>
              <a:spcAft>
                <a:spcPts val="0"/>
              </a:spcAft>
              <a:buNone/>
            </a:pPr>
            <a:r>
              <a:t/>
            </a:r>
            <a:endParaRPr sz="1200">
              <a:solidFill>
                <a:srgbClr val="000000"/>
              </a:solidFill>
              <a:latin typeface="Arial"/>
              <a:ea typeface="Arial"/>
              <a:cs typeface="Arial"/>
              <a:sym typeface="Arial"/>
            </a:endParaRPr>
          </a:p>
          <a:p>
            <a:pPr indent="0" lvl="0" marL="0" rtl="0" algn="l">
              <a:lnSpc>
                <a:spcPct val="200000"/>
              </a:lnSpc>
              <a:spcBef>
                <a:spcPts val="0"/>
              </a:spcBef>
              <a:spcAft>
                <a:spcPts val="0"/>
              </a:spcAft>
              <a:buNone/>
            </a:pPr>
            <a:r>
              <a:rPr lang="en" sz="1200">
                <a:solidFill>
                  <a:srgbClr val="000000"/>
                </a:solidFill>
                <a:latin typeface="Arial"/>
                <a:ea typeface="Arial"/>
                <a:cs typeface="Arial"/>
                <a:sym typeface="Arial"/>
              </a:rPr>
              <a:t>	I woke up at 8:00 am and did my morning routine until 9:00 am. Then I went to religion school from 10:00 am to 2:00 pm. Tehn I had free time from 2:15 pm to 7:00 pm because it is a weekend day. Than I had dinner from 7:00 pm to 8:00 pm. After hat I went to bed at 9:00 pm.</a:t>
            </a:r>
            <a:endParaRPr sz="1200">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