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verage" panose="02000503040000020003" pitchFamily="2" charset="77"/>
      <p:regular r:id="rId15"/>
    </p:embeddedFont>
    <p:embeddedFont>
      <p:font typeface="Dancing Script" pitchFamily="2" charset="77"/>
      <p:regular r:id="rId16"/>
      <p:bold r:id="rId17"/>
    </p:embeddedFont>
    <p:embeddedFont>
      <p:font typeface="EB Garamond" pitchFamily="2" charset="0"/>
      <p:regular r:id="rId18"/>
      <p:bold r:id="rId19"/>
      <p:italic r:id="rId20"/>
      <p:boldItalic r:id="rId21"/>
    </p:embeddedFont>
    <p:embeddedFont>
      <p:font typeface="Indie Flower" panose="02000000000000000000" pitchFamily="2" charset="0"/>
      <p:regular r:id="rId22"/>
    </p:embeddedFont>
    <p:embeddedFont>
      <p:font typeface="Libre Baskerville" panose="02000000000000000000" pitchFamily="2" charset="0"/>
      <p:regular r:id="rId23"/>
      <p:bold r:id="rId24"/>
      <p:italic r:id="rId25"/>
    </p:embeddedFont>
    <p:embeddedFont>
      <p:font typeface="Lobster"/>
      <p:regular r:id="rId26"/>
    </p:embeddedFont>
    <p:embeddedFont>
      <p:font typeface="Playfair Display" pitchFamily="2" charset="77"/>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 D'Anna"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4B8859-CFC8-4BBA-9BB4-1A1E9293FDA3}">
  <a:tblStyle styleId="{274B8859-CFC8-4BBA-9BB4-1A1E9293FD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9"/>
  </p:normalViewPr>
  <p:slideViewPr>
    <p:cSldViewPr snapToGrid="0">
      <p:cViewPr varScale="1">
        <p:scale>
          <a:sx n="135" d="100"/>
          <a:sy n="135" d="100"/>
        </p:scale>
        <p:origin x="86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5-10T19:20:01.149" idx="1">
    <p:pos x="6000" y="0"/>
    <p:text>GRADING*
Nice!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5-10T19:21:20.542" idx="2">
    <p:pos x="196" y="725"/>
    <p:text>GRADING*
Content is strong; a few grammatical errors.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9-05-10T19:23:56.780" idx="6">
    <p:pos x="294" y="965"/>
    <p:text>GRADING*
Be careful with this exception; citizens may begin blurring the lines of "self defense" if they feel "threatened"</p:text>
  </p:cm>
  <p:cm authorId="0" dt="2019-05-10T19:25:08.609" idx="4">
    <p:pos x="294" y="765"/>
    <p:text>GRADING*
Does this contradict rule 2 about violence? How can people defend themselves without firearms? Does this include police forces?</p:text>
  </p:cm>
  <p:cm authorId="0" dt="2019-05-10T19:25:49.022" idx="3">
    <p:pos x="294" y="665"/>
    <p:text>GRADING*
If it is a matter of circumstance, is it then a law? Is the government determining the pay, or is the employer choosing the wages for the work assigned?</p:text>
  </p:cm>
  <p:cm authorId="0" dt="2019-05-10T19:33:00.917" idx="5">
    <p:pos x="294" y="865"/>
    <p:text>GRADING*
What kinds of community service?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9-05-10T19:27:25.969" idx="7">
    <p:pos x="230" y="738"/>
    <p:text>GRADING*
Who will monitor that? How will you track ALL of the cargo coming in/out of the community?</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9-05-10T19:29:34.077" idx="8">
    <p:pos x="6000" y="0"/>
    <p:text>GRADING*
No written explanation; 5 islands makes commerce difficult and, as you explained, someone needs to monitor all supplies being shipped for provisions and necessities.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9-05-10T19:29:54.406" idx="9">
    <p:pos x="6000" y="0"/>
    <p:text>GRADING*
Meticulously arranged. Nicely done!</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9-05-10T19:30:20.731" idx="10">
    <p:pos x="6000" y="0"/>
    <p:text>GRADING*
This reads more like a description of the schedule rather than a reflection on your day as if you lived there.</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9-05-10T19:30:41.851" idx="11">
    <p:pos x="6000" y="0"/>
    <p:text>GRADING*
More reflective than 1.
MISSING THIRD JOURNAL ENTRY!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59dc413fe_3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59dc413fe_3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57481a78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57481a78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7bfc0c7c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7bfc0c7c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9f854a05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9f854a0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57481a78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57481a78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57481a78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57481a78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57481a78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57481a78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b="1">
              <a:solidFill>
                <a:srgbClr val="FF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557481a78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557481a78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57481a781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57481a78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57481a78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57481a78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57481a781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57481a78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57481a781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57481a78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other one looked beautiful</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2.jpg"/><Relationship Id="rId4" Type="http://schemas.openxmlformats.org/officeDocument/2006/relationships/hyperlink" Target="http://www.youtube.com/watch?v=J---aiyznG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www.youtube.com/watch?v=J---aiyznGQ"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www.youtube.com/watch?v=J---aiyznGQ"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J---aiyznGQ"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J---aiyznGQ"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J---aiyznGQ"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comments" Target="../comments/comment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omments" Target="../comments/comment5.xml"/><Relationship Id="rId5" Type="http://schemas.openxmlformats.org/officeDocument/2006/relationships/image" Target="../media/image2.jpg"/><Relationship Id="rId4" Type="http://schemas.openxmlformats.org/officeDocument/2006/relationships/hyperlink" Target="http://www.youtube.com/watch?v=J---aiyznGQ"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J---aiyznGQ"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omments" Target="../comments/comment6.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J---aiyznGQ"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comments" Target="../comments/commen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J---aiyznGQ"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omments" Target="../comments/comment8.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www.youtube.com/watch?v=J---aiyznG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0" y="4350900"/>
            <a:ext cx="914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800" dirty="0">
              <a:solidFill>
                <a:srgbClr val="042443"/>
              </a:solidFill>
              <a:latin typeface="Libre Baskerville"/>
              <a:ea typeface="Libre Baskerville"/>
              <a:cs typeface="Libre Baskerville"/>
              <a:sym typeface="Libre Baskerville"/>
            </a:endParaRPr>
          </a:p>
          <a:p>
            <a:pPr marL="0" lvl="0" indent="0" algn="ctr" rtl="0">
              <a:spcBef>
                <a:spcPts val="0"/>
              </a:spcBef>
              <a:spcAft>
                <a:spcPts val="0"/>
              </a:spcAft>
              <a:buNone/>
            </a:pPr>
            <a:r>
              <a:rPr lang="en" sz="1400" dirty="0">
                <a:solidFill>
                  <a:srgbClr val="042443"/>
                </a:solidFill>
                <a:latin typeface="Libre Baskerville"/>
                <a:ea typeface="Libre Baskerville"/>
                <a:cs typeface="Libre Baskerville"/>
                <a:sym typeface="Libre Baskerville"/>
              </a:rPr>
              <a:t>By: SIXTH GRADE STUDENTS</a:t>
            </a:r>
            <a:endParaRPr sz="1400" dirty="0">
              <a:solidFill>
                <a:srgbClr val="042443"/>
              </a:solidFill>
              <a:latin typeface="Libre Baskerville"/>
              <a:ea typeface="Libre Baskerville"/>
              <a:cs typeface="Libre Baskerville"/>
              <a:sym typeface="Libre Baskerville"/>
            </a:endParaRPr>
          </a:p>
        </p:txBody>
      </p:sp>
      <p:pic>
        <p:nvPicPr>
          <p:cNvPr id="55" name="Google Shape;55;p13" descr="WATCH: Keyboard Cat meets Grumpy Cat! http://www.youtube.com/watch?v=QUSuTEPFX_U&#10;&#10;http://www.facebook.com/thekeyboardcat &#10;http://www.twitter.com/thekeyboardcat - Keyboard Cat is the coolest cat in the World!  This is the Original video that started it all!  Watch more Keyboard Cat videos at http://www.keyboardcat.net !&#10;Download at iTunes NOW! http://itunes.apple.com/us/artist/keyboard-cat/id335316753?uo=4&#10;BUY COOL KEYBOARD CAT STUFF: http://www.zazzle.com/charlieschmidt*&#10;Cool stuff at:&#10;http://playhimoffkeyboardcat.com/&#10;http://www.twitter.com/thekeyboardcat&#10;http://www.keyboardcatchurch.com/&#10;http://www.iphonekeyboardcat.com&#10;http://www.charlieschmidt.com/&#10;http://www.keyboardcatposse.com" title="Charlie Schmidt's Keyboard Cat! - THE ORIGINAL!">
            <a:hlinkClick r:id="rId4"/>
          </p:cNvPr>
          <p:cNvPicPr preferRelativeResize="0"/>
          <p:nvPr/>
        </p:nvPicPr>
        <p:blipFill>
          <a:blip r:embed="rId5">
            <a:alphaModFix/>
          </a:blip>
          <a:stretch>
            <a:fillRect/>
          </a:stretch>
        </p:blipFill>
        <p:spPr>
          <a:xfrm>
            <a:off x="0" y="0"/>
            <a:ext cx="112300" cy="116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7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36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1D87FF"/>
                </a:solidFill>
                <a:latin typeface="Playfair Display"/>
                <a:ea typeface="Playfair Display"/>
                <a:cs typeface="Playfair Display"/>
                <a:sym typeface="Playfair Display"/>
              </a:rPr>
              <a:t>Credits</a:t>
            </a:r>
            <a:endParaRPr>
              <a:solidFill>
                <a:srgbClr val="1D87FF"/>
              </a:solidFill>
              <a:latin typeface="Playfair Display"/>
              <a:ea typeface="Playfair Display"/>
              <a:cs typeface="Playfair Display"/>
              <a:sym typeface="Playfair Display"/>
            </a:endParaRPr>
          </a:p>
        </p:txBody>
      </p:sp>
      <p:sp>
        <p:nvSpPr>
          <p:cNvPr id="116" name="Google Shape;11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1D87FF"/>
                </a:solidFill>
                <a:latin typeface="Cambria"/>
                <a:ea typeface="Cambria"/>
                <a:cs typeface="Cambria"/>
                <a:sym typeface="Cambria"/>
              </a:rPr>
              <a:t>Political leader</a:t>
            </a:r>
            <a:r>
              <a:rPr lang="en" dirty="0">
                <a:solidFill>
                  <a:srgbClr val="1D87FF"/>
                </a:solidFill>
                <a:latin typeface="Cambria"/>
                <a:ea typeface="Cambria"/>
                <a:cs typeface="Cambria"/>
                <a:sym typeface="Cambria"/>
              </a:rPr>
              <a:t>: </a:t>
            </a:r>
            <a:r>
              <a:rPr lang="en-US" u="sng" dirty="0">
                <a:solidFill>
                  <a:srgbClr val="1D87FF"/>
                </a:solidFill>
                <a:latin typeface="Cambria"/>
                <a:ea typeface="Cambria"/>
                <a:cs typeface="Cambria"/>
                <a:sym typeface="Cambria"/>
              </a:rPr>
              <a:t>STUDENT A</a:t>
            </a:r>
            <a:endParaRPr dirty="0">
              <a:solidFill>
                <a:srgbClr val="1D87FF"/>
              </a:solidFill>
              <a:latin typeface="Cambria"/>
              <a:ea typeface="Cambria"/>
              <a:cs typeface="Cambria"/>
              <a:sym typeface="Cambria"/>
            </a:endParaRPr>
          </a:p>
          <a:p>
            <a:pPr marL="0" lvl="0" indent="0" algn="l" rtl="0">
              <a:spcBef>
                <a:spcPts val="1600"/>
              </a:spcBef>
              <a:spcAft>
                <a:spcPts val="0"/>
              </a:spcAft>
              <a:buNone/>
            </a:pPr>
            <a:r>
              <a:rPr lang="en" i="1" dirty="0">
                <a:solidFill>
                  <a:srgbClr val="1D87FF"/>
                </a:solidFill>
                <a:latin typeface="Cambria"/>
                <a:ea typeface="Cambria"/>
                <a:cs typeface="Cambria"/>
                <a:sym typeface="Cambria"/>
              </a:rPr>
              <a:t>Urban Planner</a:t>
            </a:r>
            <a:r>
              <a:rPr lang="en" dirty="0">
                <a:solidFill>
                  <a:srgbClr val="1D87FF"/>
                </a:solidFill>
                <a:latin typeface="Cambria"/>
                <a:ea typeface="Cambria"/>
                <a:cs typeface="Cambria"/>
                <a:sym typeface="Cambria"/>
              </a:rPr>
              <a:t>: </a:t>
            </a:r>
            <a:r>
              <a:rPr lang="en-US" u="sng" dirty="0">
                <a:solidFill>
                  <a:srgbClr val="1D87FF"/>
                </a:solidFill>
                <a:latin typeface="Cambria"/>
                <a:ea typeface="Cambria"/>
                <a:cs typeface="Cambria"/>
                <a:sym typeface="Cambria"/>
              </a:rPr>
              <a:t>STUDENT B</a:t>
            </a:r>
            <a:endParaRPr u="sng" dirty="0">
              <a:solidFill>
                <a:srgbClr val="1D87FF"/>
              </a:solidFill>
              <a:latin typeface="Cambria"/>
              <a:ea typeface="Cambria"/>
              <a:cs typeface="Cambria"/>
              <a:sym typeface="Cambria"/>
            </a:endParaRPr>
          </a:p>
          <a:p>
            <a:pPr marL="0" lvl="0" indent="0" algn="l" rtl="0">
              <a:spcBef>
                <a:spcPts val="1600"/>
              </a:spcBef>
              <a:spcAft>
                <a:spcPts val="0"/>
              </a:spcAft>
              <a:buNone/>
            </a:pPr>
            <a:r>
              <a:rPr lang="en" i="1" dirty="0">
                <a:solidFill>
                  <a:srgbClr val="1D87FF"/>
                </a:solidFill>
                <a:latin typeface="Cambria"/>
                <a:ea typeface="Cambria"/>
                <a:cs typeface="Cambria"/>
                <a:sym typeface="Cambria"/>
              </a:rPr>
              <a:t>Marketing Director</a:t>
            </a:r>
            <a:r>
              <a:rPr lang="en" dirty="0">
                <a:solidFill>
                  <a:srgbClr val="1D87FF"/>
                </a:solidFill>
                <a:latin typeface="Cambria"/>
                <a:ea typeface="Cambria"/>
                <a:cs typeface="Cambria"/>
                <a:sym typeface="Cambria"/>
              </a:rPr>
              <a:t>: </a:t>
            </a:r>
            <a:r>
              <a:rPr lang="en-US" u="sng" dirty="0">
                <a:solidFill>
                  <a:srgbClr val="1D87FF"/>
                </a:solidFill>
                <a:latin typeface="Cambria"/>
                <a:ea typeface="Cambria"/>
                <a:cs typeface="Cambria"/>
                <a:sym typeface="Cambria"/>
              </a:rPr>
              <a:t>STUDENT C</a:t>
            </a:r>
            <a:endParaRPr u="sng" dirty="0">
              <a:solidFill>
                <a:srgbClr val="1D87FF"/>
              </a:solidFill>
              <a:latin typeface="Cambria"/>
              <a:ea typeface="Cambria"/>
              <a:cs typeface="Cambria"/>
              <a:sym typeface="Cambria"/>
            </a:endParaRPr>
          </a:p>
          <a:p>
            <a:pPr marL="0" lvl="0" indent="0" algn="l" rtl="0">
              <a:spcBef>
                <a:spcPts val="1600"/>
              </a:spcBef>
              <a:spcAft>
                <a:spcPts val="0"/>
              </a:spcAft>
              <a:buNone/>
            </a:pPr>
            <a:r>
              <a:rPr lang="en" i="1" dirty="0">
                <a:solidFill>
                  <a:srgbClr val="1D87FF"/>
                </a:solidFill>
                <a:latin typeface="Cambria"/>
                <a:ea typeface="Cambria"/>
                <a:cs typeface="Cambria"/>
                <a:sym typeface="Cambria"/>
              </a:rPr>
              <a:t>Recreation Director</a:t>
            </a:r>
            <a:r>
              <a:rPr lang="en" dirty="0">
                <a:solidFill>
                  <a:srgbClr val="1D87FF"/>
                </a:solidFill>
                <a:latin typeface="Cambria"/>
                <a:ea typeface="Cambria"/>
                <a:cs typeface="Cambria"/>
                <a:sym typeface="Cambria"/>
              </a:rPr>
              <a:t>: </a:t>
            </a:r>
            <a:r>
              <a:rPr lang="en-US" u="sng" dirty="0">
                <a:solidFill>
                  <a:srgbClr val="1D87FF"/>
                </a:solidFill>
                <a:latin typeface="Cambria"/>
                <a:ea typeface="Cambria"/>
                <a:cs typeface="Cambria"/>
                <a:sym typeface="Cambria"/>
              </a:rPr>
              <a:t>STUDENT D</a:t>
            </a:r>
            <a:endParaRPr u="sng" dirty="0">
              <a:solidFill>
                <a:srgbClr val="1D87FF"/>
              </a:solidFill>
              <a:latin typeface="Cambria"/>
              <a:ea typeface="Cambria"/>
              <a:cs typeface="Cambria"/>
              <a:sym typeface="Cambria"/>
            </a:endParaRPr>
          </a:p>
          <a:p>
            <a:pPr marL="0" lvl="0" indent="0" algn="l" rtl="0">
              <a:spcBef>
                <a:spcPts val="1600"/>
              </a:spcBef>
              <a:spcAft>
                <a:spcPts val="1600"/>
              </a:spcAft>
              <a:buNone/>
            </a:pPr>
            <a:r>
              <a:rPr lang="en" sz="2400" dirty="0">
                <a:solidFill>
                  <a:srgbClr val="FFFF00"/>
                </a:solidFill>
                <a:latin typeface="EB Garamond"/>
                <a:ea typeface="EB Garamond"/>
                <a:cs typeface="EB Garamond"/>
                <a:sym typeface="EB Garamond"/>
              </a:rPr>
              <a:t>And a special thanks to Mr. D’Anna for letting us do this project! :)</a:t>
            </a:r>
            <a:endParaRPr sz="2400" dirty="0">
              <a:solidFill>
                <a:srgbClr val="FFFF00"/>
              </a:solidFill>
              <a:latin typeface="EB Garamond"/>
              <a:ea typeface="EB Garamond"/>
              <a:cs typeface="EB Garamond"/>
              <a:sym typeface="EB Garamond"/>
            </a:endParaRPr>
          </a:p>
        </p:txBody>
      </p:sp>
      <p:pic>
        <p:nvPicPr>
          <p:cNvPr id="117" name="Google Shape;117;p22" descr="WATCH: Keyboard Cat meets Grumpy Cat! http://www.youtube.com/watch?v=QUSuTEPFX_U&#10;&#10;http://www.facebook.com/thekeyboardcat &#10;http://www.twitter.com/thekeyboardcat - Keyboard Cat is the coolest cat in the World!  This is the Original video that started it all!  Watch more Keyboard Cat videos at http://www.keyboardcat.net !&#10;Download at iTunes NOW! http://itunes.apple.com/us/artist/keyboard-cat/id335316753?uo=4&#10;BUY COOL KEYBOARD CAT STUFF: http://www.zazzle.com/charlieschmidt*&#10;Cool stuff at:&#10;http://playhimoffkeyboardcat.com/&#10;http://www.twitter.com/thekeyboardcat&#10;http://www.keyboardcatchurch.com/&#10;http://www.iphonekeyboardcat.com&#10;http://www.charlieschmidt.com/&#10;http://www.keyboardcatposse.com" title="Charlie Schmidt's Keyboard Cat! - THE ORIGINAL!">
            <a:hlinkClick r:id="rId4"/>
          </p:cNvPr>
          <p:cNvPicPr preferRelativeResize="0"/>
          <p:nvPr/>
        </p:nvPicPr>
        <p:blipFill>
          <a:blip r:embed="rId5">
            <a:alphaModFix/>
          </a:blip>
          <a:stretch>
            <a:fillRect/>
          </a:stretch>
        </p:blipFill>
        <p:spPr>
          <a:xfrm>
            <a:off x="9027975" y="-148250"/>
            <a:ext cx="393634" cy="2952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pic>
        <p:nvPicPr>
          <p:cNvPr id="122" name="Google Shape;122;p23" descr="WATCH: Keyboard Cat meets Grumpy Cat! http://www.youtube.com/watch?v=QUSuTEPFX_U&#10;&#10;http://www.facebook.com/thekeyboardcat &#10;http://www.twitter.com/thekeyboardcat - Keyboard Cat is the coolest cat in the World!  This is the Original video that started it all!  Watch more Keyboard Cat videos at http://www.keyboardcat.net !&#10;Download at iTunes NOW! http://itunes.apple.com/us/artist/keyboard-cat/id335316753?uo=4&#10;BUY COOL KEYBOARD CAT STUFF: http://www.zazzle.com/charlieschmidt*&#10;Cool stuff at:&#10;http://playhimoffkeyboardcat.com/&#10;http://www.twitter.com/thekeyboardcat&#10;http://www.keyboardcatchurch.com/&#10;http://www.iphonekeyboardcat.com&#10;http://www.charlieschmidt.com/&#10;http://www.keyboardcatposse.com" title="Charlie Schmidt's Keyboard Cat! - THE ORIGINAL!">
            <a:hlinkClick r:id="rId4"/>
          </p:cNvPr>
          <p:cNvPicPr preferRelativeResize="0"/>
          <p:nvPr/>
        </p:nvPicPr>
        <p:blipFill>
          <a:blip r:embed="rId5">
            <a:alphaModFix/>
          </a:blip>
          <a:stretch>
            <a:fillRect/>
          </a:stretch>
        </p:blipFill>
        <p:spPr>
          <a:xfrm>
            <a:off x="-273000" y="-182775"/>
            <a:ext cx="415576" cy="311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Grading &amp; Rationale</a:t>
            </a:r>
            <a:endParaRPr/>
          </a:p>
          <a:p>
            <a:pPr marL="0" lvl="0" indent="0" algn="l" rtl="0">
              <a:spcBef>
                <a:spcPts val="0"/>
              </a:spcBef>
              <a:spcAft>
                <a:spcPts val="0"/>
              </a:spcAft>
              <a:buClr>
                <a:schemeClr val="dk1"/>
              </a:buClr>
              <a:buSzPts val="1100"/>
              <a:buFont typeface="Arial"/>
              <a:buNone/>
            </a:pPr>
            <a:r>
              <a:rPr lang="en" sz="1200" i="1"/>
              <a:t>Please do not delete comments made or the grade left. Please leave this document in its final form </a:t>
            </a:r>
            <a:endParaRPr sz="1200" i="1"/>
          </a:p>
          <a:p>
            <a:pPr marL="0" lvl="0" indent="0" algn="l" rtl="0">
              <a:spcBef>
                <a:spcPts val="0"/>
              </a:spcBef>
              <a:spcAft>
                <a:spcPts val="0"/>
              </a:spcAft>
              <a:buNone/>
            </a:pPr>
            <a:endParaRPr/>
          </a:p>
        </p:txBody>
      </p:sp>
      <p:sp>
        <p:nvSpPr>
          <p:cNvPr id="128" name="Google Shape;128;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reviewing the slides and presentation:</a:t>
            </a:r>
            <a:endParaRPr/>
          </a:p>
          <a:p>
            <a:pPr marL="0" lvl="0" indent="0" algn="l" rtl="0">
              <a:spcBef>
                <a:spcPts val="1600"/>
              </a:spcBef>
              <a:spcAft>
                <a:spcPts val="0"/>
              </a:spcAft>
              <a:buNone/>
            </a:pPr>
            <a:r>
              <a:rPr lang="en"/>
              <a:t>	-You begin with a great community sigil and orderly discussion of society’s ills. Your plans are well-intended, and your laws are fair. Some, though, create “shades of grey” wherein it becomes difficult to enforce the laws. Your map is sufficient but, again, could create problems as your community is split up amongst five islands. Your schedule was very detail-oriented and provided clear guidelines for citizens. The journals, though, did not read as reflections of your daily life. Instead, they seemed to be explanations of your daily schedule. Most importantly, you only included 2 of the 3 required journals. </a:t>
            </a:r>
            <a:endParaRPr/>
          </a:p>
          <a:p>
            <a:pPr marL="0" lvl="0" indent="0" algn="l" rtl="0">
              <a:spcBef>
                <a:spcPts val="1600"/>
              </a:spcBef>
              <a:spcAft>
                <a:spcPts val="1600"/>
              </a:spcAft>
              <a:buClr>
                <a:schemeClr val="dk1"/>
              </a:buClr>
              <a:buSzPts val="1100"/>
              <a:buFont typeface="Arial"/>
              <a:buNone/>
            </a:pPr>
            <a:r>
              <a:rPr lang="en"/>
              <a:t>Overall grade: 89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2443"/>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verage"/>
                <a:ea typeface="Average"/>
                <a:cs typeface="Average"/>
                <a:sym typeface="Average"/>
              </a:rPr>
              <a:t>Declaration of Independence</a:t>
            </a:r>
            <a:endParaRPr>
              <a:solidFill>
                <a:srgbClr val="FFFFFF"/>
              </a:solidFill>
              <a:latin typeface="Average"/>
              <a:ea typeface="Average"/>
              <a:cs typeface="Average"/>
              <a:sym typeface="Average"/>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sz="1500">
                <a:solidFill>
                  <a:srgbClr val="FFFFFF"/>
                </a:solidFill>
                <a:latin typeface="Average"/>
                <a:ea typeface="Average"/>
                <a:cs typeface="Average"/>
                <a:sym typeface="Average"/>
              </a:rPr>
              <a:t>We will form a nation, Outreach, to fix the problems we see with this world. Outreach will solve our current problems with health, medicine, and innovation through new inventions and ways of thinking. The old world had violence. We will fix this problem by enforcing fines and laws that are very strict in order to stop it. There was also homelessness. That won’t be a problem because basic necessities like food, water, shelter are provided by the government. </a:t>
            </a:r>
            <a:endParaRPr sz="1500">
              <a:solidFill>
                <a:srgbClr val="FFFFFF"/>
              </a:solidFill>
              <a:latin typeface="Average"/>
              <a:ea typeface="Average"/>
              <a:cs typeface="Average"/>
              <a:sym typeface="Average"/>
            </a:endParaRPr>
          </a:p>
          <a:p>
            <a:pPr marL="0" lvl="0" indent="457200" algn="l" rtl="0">
              <a:spcBef>
                <a:spcPts val="1600"/>
              </a:spcBef>
              <a:spcAft>
                <a:spcPts val="1600"/>
              </a:spcAft>
              <a:buNone/>
            </a:pPr>
            <a:r>
              <a:rPr lang="en" sz="1500">
                <a:solidFill>
                  <a:srgbClr val="FFFFFF"/>
                </a:solidFill>
                <a:latin typeface="Average"/>
                <a:ea typeface="Average"/>
                <a:cs typeface="Average"/>
                <a:sym typeface="Average"/>
              </a:rPr>
              <a:t>There will be jobs for people to distribute the food equally to everyone. We will also ensure there is a surplus of food by growing lots of it. That way, no one will go hungry. Every citizen is given a home and clothes, and they can buy better things if they need to.People have jobs and can buy their wants. We have solved these problems to blaze a new trail for the future. Outreach will strive to become a haven of peace and a place of learning. We will obtain knowledge and solutions to reinvent the future!</a:t>
            </a:r>
            <a:endParaRPr sz="1500">
              <a:solidFill>
                <a:srgbClr val="FFFFFF"/>
              </a:solidFill>
              <a:latin typeface="Average"/>
              <a:ea typeface="Average"/>
              <a:cs typeface="Average"/>
              <a:sym typeface="Average"/>
            </a:endParaRPr>
          </a:p>
        </p:txBody>
      </p:sp>
      <p:pic>
        <p:nvPicPr>
          <p:cNvPr id="62" name="Google Shape;62;p14" descr="WATCH: Keyboard Cat meets Grumpy Cat! http://www.youtube.com/watch?v=QUSuTEPFX_U&#10;&#10;http://www.facebook.com/thekeyboardcat &#10;http://www.twitter.com/thekeyboardcat - Keyboard Cat is the coolest cat in the World!  This is the Original video that started it all!  Watch more Keyboard Cat videos at http://www.keyboardcat.net !&#10;Download at iTunes NOW! http://itunes.apple.com/us/artist/keyboard-cat/id335316753?uo=4&#10;BUY COOL KEYBOARD CAT STUFF: http://www.zazzle.com/charlieschmidt*&#10;Cool stuff at:&#10;http://playhimoffkeyboardcat.com/&#10;http://www.twitter.com/thekeyboardcat&#10;http://www.keyboardcatchurch.com/&#10;http://www.iphonekeyboardcat.com&#10;http://www.charlieschmidt.com/&#10;http://www.keyboardcatposse.com" title="Charlie Schmidt's Keyboard Cat! - THE ORIGINAL!">
            <a:hlinkClick r:id="rId3"/>
          </p:cNvPr>
          <p:cNvPicPr preferRelativeResize="0"/>
          <p:nvPr/>
        </p:nvPicPr>
        <p:blipFill>
          <a:blip r:embed="rId4">
            <a:alphaModFix/>
          </a:blip>
          <a:stretch>
            <a:fillRect/>
          </a:stretch>
        </p:blipFill>
        <p:spPr>
          <a:xfrm>
            <a:off x="0" y="0"/>
            <a:ext cx="189074" cy="141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2443"/>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819150" y="502750"/>
            <a:ext cx="7505700" cy="73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verage"/>
                <a:ea typeface="Average"/>
                <a:cs typeface="Average"/>
                <a:sym typeface="Average"/>
              </a:rPr>
              <a:t>Outreach Rules</a:t>
            </a:r>
            <a:endParaRPr>
              <a:solidFill>
                <a:srgbClr val="FFFFFF"/>
              </a:solidFill>
              <a:latin typeface="Average"/>
              <a:ea typeface="Average"/>
              <a:cs typeface="Average"/>
              <a:sym typeface="Average"/>
            </a:endParaRPr>
          </a:p>
        </p:txBody>
      </p:sp>
      <p:sp>
        <p:nvSpPr>
          <p:cNvPr id="68" name="Google Shape;68;p15"/>
          <p:cNvSpPr txBox="1">
            <a:spLocks noGrp="1"/>
          </p:cNvSpPr>
          <p:nvPr>
            <p:ph type="body" idx="1"/>
          </p:nvPr>
        </p:nvSpPr>
        <p:spPr>
          <a:xfrm>
            <a:off x="467700" y="1057050"/>
            <a:ext cx="8304300" cy="3906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a:solidFill>
                  <a:srgbClr val="FFFFFF"/>
                </a:solidFill>
                <a:latin typeface="Average"/>
                <a:ea typeface="Average"/>
                <a:cs typeface="Average"/>
                <a:sym typeface="Average"/>
              </a:rPr>
              <a:t>Outreach has created rules to ensure that the community thrives. These rules are listed in relative importance. They are as follows:</a:t>
            </a:r>
            <a:endParaRPr sz="1400">
              <a:solidFill>
                <a:srgbClr val="FFFFFF"/>
              </a:solidFill>
              <a:latin typeface="Average"/>
              <a:ea typeface="Average"/>
              <a:cs typeface="Average"/>
              <a:sym typeface="Average"/>
            </a:endParaRPr>
          </a:p>
          <a:p>
            <a:pPr marL="457200" lvl="0" indent="-311150" algn="l" rtl="0">
              <a:lnSpc>
                <a:spcPct val="100000"/>
              </a:lnSpc>
              <a:spcBef>
                <a:spcPts val="1600"/>
              </a:spcBef>
              <a:spcAft>
                <a:spcPts val="0"/>
              </a:spcAft>
              <a:buClr>
                <a:srgbClr val="FFFFFF"/>
              </a:buClr>
              <a:buSzPts val="1300"/>
              <a:buFont typeface="Average"/>
              <a:buAutoNum type="arabicPeriod"/>
            </a:pPr>
            <a:r>
              <a:rPr lang="en" sz="1300">
                <a:solidFill>
                  <a:srgbClr val="FFFFFF"/>
                </a:solidFill>
                <a:latin typeface="Average"/>
                <a:ea typeface="Average"/>
                <a:cs typeface="Average"/>
                <a:sym typeface="Average"/>
              </a:rPr>
              <a:t>Community members without jobs have to do mandatory community service. This is so that people without jobs aren’t just living off of the government.</a:t>
            </a:r>
            <a:endParaRPr sz="1300">
              <a:solidFill>
                <a:srgbClr val="FFFFFF"/>
              </a:solidFill>
              <a:latin typeface="Average"/>
              <a:ea typeface="Average"/>
              <a:cs typeface="Average"/>
              <a:sym typeface="Average"/>
            </a:endParaRPr>
          </a:p>
          <a:p>
            <a:pPr marL="457200" lvl="0" indent="-311150" algn="l" rtl="0">
              <a:lnSpc>
                <a:spcPct val="100000"/>
              </a:lnSpc>
              <a:spcBef>
                <a:spcPts val="0"/>
              </a:spcBef>
              <a:spcAft>
                <a:spcPts val="0"/>
              </a:spcAft>
              <a:buClr>
                <a:srgbClr val="FFFFFF"/>
              </a:buClr>
              <a:buSzPts val="1300"/>
              <a:buFont typeface="Average"/>
              <a:buAutoNum type="arabicPeriod"/>
            </a:pPr>
            <a:r>
              <a:rPr lang="en" sz="1300">
                <a:solidFill>
                  <a:srgbClr val="FFFFFF"/>
                </a:solidFill>
                <a:latin typeface="Average"/>
                <a:ea typeface="Average"/>
                <a:cs typeface="Average"/>
                <a:sym typeface="Average"/>
              </a:rPr>
              <a:t>Violence is prohibited towards humans with the exception of enforcing such a law, or self defense.  This law ensures that innocents won’t get hurt in any way. Harming others in any way will result in fines and jail time.</a:t>
            </a:r>
            <a:endParaRPr sz="1300">
              <a:solidFill>
                <a:srgbClr val="FFFFFF"/>
              </a:solidFill>
              <a:latin typeface="Average"/>
              <a:ea typeface="Average"/>
              <a:cs typeface="Average"/>
              <a:sym typeface="Average"/>
            </a:endParaRPr>
          </a:p>
          <a:p>
            <a:pPr marL="457200" lvl="0" indent="-311150" algn="l" rtl="0">
              <a:lnSpc>
                <a:spcPct val="100000"/>
              </a:lnSpc>
              <a:spcBef>
                <a:spcPts val="0"/>
              </a:spcBef>
              <a:spcAft>
                <a:spcPts val="0"/>
              </a:spcAft>
              <a:buClr>
                <a:srgbClr val="FFFFFF"/>
              </a:buClr>
              <a:buSzPts val="1300"/>
              <a:buFont typeface="Average"/>
              <a:buAutoNum type="arabicPeriod"/>
            </a:pPr>
            <a:r>
              <a:rPr lang="en" sz="1300">
                <a:solidFill>
                  <a:srgbClr val="FFFFFF"/>
                </a:solidFill>
                <a:latin typeface="Average"/>
                <a:ea typeface="Average"/>
                <a:cs typeface="Average"/>
                <a:sym typeface="Average"/>
              </a:rPr>
              <a:t>Animal cruelty is prohibited, as well as poaching. Animals, as well as people, shouldn’t be harmed for no reason. At Outreach, we value all life. </a:t>
            </a:r>
            <a:endParaRPr sz="1300">
              <a:solidFill>
                <a:srgbClr val="FFFFFF"/>
              </a:solidFill>
              <a:latin typeface="Average"/>
              <a:ea typeface="Average"/>
              <a:cs typeface="Average"/>
              <a:sym typeface="Average"/>
            </a:endParaRPr>
          </a:p>
          <a:p>
            <a:pPr marL="457200" lvl="0" indent="-311150" algn="l" rtl="0">
              <a:lnSpc>
                <a:spcPct val="100000"/>
              </a:lnSpc>
              <a:spcBef>
                <a:spcPts val="0"/>
              </a:spcBef>
              <a:spcAft>
                <a:spcPts val="0"/>
              </a:spcAft>
              <a:buClr>
                <a:srgbClr val="FFFFFF"/>
              </a:buClr>
              <a:buSzPts val="1300"/>
              <a:buFont typeface="Average"/>
              <a:buAutoNum type="arabicPeriod"/>
            </a:pPr>
            <a:r>
              <a:rPr lang="en" sz="1300">
                <a:solidFill>
                  <a:srgbClr val="FFFFFF"/>
                </a:solidFill>
                <a:latin typeface="Average"/>
                <a:ea typeface="Average"/>
                <a:cs typeface="Average"/>
                <a:sym typeface="Average"/>
              </a:rPr>
              <a:t>Theft is prohibited. This law makes sure that people have ownership and credit of all that belongs to them.</a:t>
            </a:r>
            <a:endParaRPr sz="1300">
              <a:solidFill>
                <a:srgbClr val="FFFFFF"/>
              </a:solidFill>
              <a:latin typeface="Average"/>
              <a:ea typeface="Average"/>
              <a:cs typeface="Average"/>
              <a:sym typeface="Average"/>
            </a:endParaRPr>
          </a:p>
          <a:p>
            <a:pPr marL="457200" lvl="0" indent="-311150" algn="l" rtl="0">
              <a:lnSpc>
                <a:spcPct val="100000"/>
              </a:lnSpc>
              <a:spcBef>
                <a:spcPts val="0"/>
              </a:spcBef>
              <a:spcAft>
                <a:spcPts val="0"/>
              </a:spcAft>
              <a:buClr>
                <a:srgbClr val="FFFFFF"/>
              </a:buClr>
              <a:buSzPts val="1300"/>
              <a:buFont typeface="Average"/>
              <a:buAutoNum type="arabicPeriod"/>
            </a:pPr>
            <a:r>
              <a:rPr lang="en" sz="1300">
                <a:solidFill>
                  <a:srgbClr val="FFFFFF"/>
                </a:solidFill>
                <a:latin typeface="Average"/>
                <a:ea typeface="Average"/>
                <a:cs typeface="Average"/>
                <a:sym typeface="Average"/>
              </a:rPr>
              <a:t>All medications within the community must be prescribed by a qualified doctor. This will prevent further harm to the patient by ensuring people to a doctor's care.   </a:t>
            </a:r>
            <a:endParaRPr sz="1300">
              <a:solidFill>
                <a:srgbClr val="FFFFFF"/>
              </a:solidFill>
              <a:latin typeface="Average"/>
              <a:ea typeface="Average"/>
              <a:cs typeface="Average"/>
              <a:sym typeface="Average"/>
            </a:endParaRPr>
          </a:p>
          <a:p>
            <a:pPr marL="457200" lvl="0" indent="-311150" algn="l" rtl="0">
              <a:lnSpc>
                <a:spcPct val="100000"/>
              </a:lnSpc>
              <a:spcBef>
                <a:spcPts val="0"/>
              </a:spcBef>
              <a:spcAft>
                <a:spcPts val="0"/>
              </a:spcAft>
              <a:buClr>
                <a:srgbClr val="FFFFFF"/>
              </a:buClr>
              <a:buSzPts val="1300"/>
              <a:buFont typeface="Average"/>
              <a:buAutoNum type="arabicPeriod"/>
            </a:pPr>
            <a:r>
              <a:rPr lang="en" sz="1300">
                <a:solidFill>
                  <a:srgbClr val="FFFFFF"/>
                </a:solidFill>
                <a:latin typeface="Average"/>
                <a:ea typeface="Average"/>
                <a:cs typeface="Average"/>
                <a:sym typeface="Average"/>
              </a:rPr>
              <a:t>No firearms but there is a mandatory self-defense and survival classes, so people will be able to defend themselves but won't harm others for no good reason</a:t>
            </a:r>
            <a:endParaRPr sz="1300">
              <a:solidFill>
                <a:srgbClr val="FFFFFF"/>
              </a:solidFill>
              <a:latin typeface="Average"/>
              <a:ea typeface="Average"/>
              <a:cs typeface="Average"/>
              <a:sym typeface="Average"/>
            </a:endParaRPr>
          </a:p>
          <a:p>
            <a:pPr marL="457200" lvl="0" indent="-311150" algn="l" rtl="0">
              <a:lnSpc>
                <a:spcPct val="100000"/>
              </a:lnSpc>
              <a:spcBef>
                <a:spcPts val="0"/>
              </a:spcBef>
              <a:spcAft>
                <a:spcPts val="0"/>
              </a:spcAft>
              <a:buClr>
                <a:srgbClr val="FFFFFF"/>
              </a:buClr>
              <a:buSzPts val="1300"/>
              <a:buFont typeface="Average"/>
              <a:buAutoNum type="arabicPeriod"/>
            </a:pPr>
            <a:r>
              <a:rPr lang="en" sz="1300">
                <a:solidFill>
                  <a:srgbClr val="FFFFFF"/>
                </a:solidFill>
                <a:latin typeface="Average"/>
                <a:ea typeface="Average"/>
                <a:cs typeface="Average"/>
                <a:sym typeface="Average"/>
              </a:rPr>
              <a:t>Public school k-12 will have the same education/curriculum as we have now in the US, for everyone. Also, there will be grad schools, med schools, college, etc. This will ensure people will receive necessary education to take part in the community.    </a:t>
            </a:r>
            <a:endParaRPr sz="1300">
              <a:solidFill>
                <a:srgbClr val="FFFFFF"/>
              </a:solidFill>
              <a:latin typeface="Average"/>
              <a:ea typeface="Average"/>
              <a:cs typeface="Average"/>
              <a:sym typeface="Average"/>
            </a:endParaRPr>
          </a:p>
          <a:p>
            <a:pPr marL="457200" lvl="0" indent="-298450" algn="l" rtl="0">
              <a:lnSpc>
                <a:spcPct val="100000"/>
              </a:lnSpc>
              <a:spcBef>
                <a:spcPts val="0"/>
              </a:spcBef>
              <a:spcAft>
                <a:spcPts val="0"/>
              </a:spcAft>
              <a:buClr>
                <a:srgbClr val="FFFFFF"/>
              </a:buClr>
              <a:buSzPts val="1100"/>
              <a:buFont typeface="Average"/>
              <a:buAutoNum type="arabicPeriod"/>
            </a:pPr>
            <a:r>
              <a:rPr lang="en" sz="1300">
                <a:solidFill>
                  <a:srgbClr val="FFFFFF"/>
                </a:solidFill>
                <a:latin typeface="Average"/>
                <a:ea typeface="Average"/>
                <a:cs typeface="Average"/>
                <a:sym typeface="Average"/>
              </a:rPr>
              <a:t>Everyone has pay based off their jobs, because this is a matter of circumstance that can vary depending on your job.          </a:t>
            </a:r>
            <a:r>
              <a:rPr lang="en" sz="1100">
                <a:solidFill>
                  <a:srgbClr val="FFFFFF"/>
                </a:solidFill>
                <a:latin typeface="Average"/>
                <a:ea typeface="Average"/>
                <a:cs typeface="Average"/>
                <a:sym typeface="Average"/>
              </a:rPr>
              <a:t>                                                </a:t>
            </a:r>
            <a:endParaRPr sz="1100">
              <a:solidFill>
                <a:srgbClr val="FFFFFF"/>
              </a:solidFill>
              <a:latin typeface="Average"/>
              <a:ea typeface="Average"/>
              <a:cs typeface="Average"/>
              <a:sym typeface="Average"/>
            </a:endParaRPr>
          </a:p>
          <a:p>
            <a:pPr marL="457200" lvl="0" indent="0" algn="l" rtl="0">
              <a:lnSpc>
                <a:spcPct val="100000"/>
              </a:lnSpc>
              <a:spcBef>
                <a:spcPts val="1600"/>
              </a:spcBef>
              <a:spcAft>
                <a:spcPts val="0"/>
              </a:spcAft>
              <a:buNone/>
            </a:pPr>
            <a:endParaRPr>
              <a:solidFill>
                <a:srgbClr val="FFFFFF"/>
              </a:solidFill>
              <a:latin typeface="Average"/>
              <a:ea typeface="Average"/>
              <a:cs typeface="Average"/>
              <a:sym typeface="Average"/>
            </a:endParaRPr>
          </a:p>
          <a:p>
            <a:pPr marL="0" lvl="0" indent="0" algn="l" rtl="0">
              <a:lnSpc>
                <a:spcPct val="100000"/>
              </a:lnSpc>
              <a:spcBef>
                <a:spcPts val="1600"/>
              </a:spcBef>
              <a:spcAft>
                <a:spcPts val="0"/>
              </a:spcAft>
              <a:buNone/>
            </a:pPr>
            <a:endParaRPr>
              <a:solidFill>
                <a:srgbClr val="000000"/>
              </a:solidFill>
              <a:latin typeface="Average"/>
              <a:ea typeface="Average"/>
              <a:cs typeface="Average"/>
              <a:sym typeface="Average"/>
            </a:endParaRPr>
          </a:p>
          <a:p>
            <a:pPr marL="0" lvl="0" indent="0" algn="l" rtl="0">
              <a:lnSpc>
                <a:spcPct val="100000"/>
              </a:lnSpc>
              <a:spcBef>
                <a:spcPts val="1600"/>
              </a:spcBef>
              <a:spcAft>
                <a:spcPts val="1600"/>
              </a:spcAft>
              <a:buNone/>
            </a:pPr>
            <a:endParaRPr>
              <a:solidFill>
                <a:srgbClr val="000000"/>
              </a:solidFill>
              <a:latin typeface="Average"/>
              <a:ea typeface="Average"/>
              <a:cs typeface="Average"/>
              <a:sym typeface="Average"/>
            </a:endParaRPr>
          </a:p>
        </p:txBody>
      </p:sp>
      <p:pic>
        <p:nvPicPr>
          <p:cNvPr id="69" name="Google Shape;69;p15" descr="WATCH: Keyboard Cat meets Grumpy Cat! http://www.youtube.com/watch?v=QUSuTEPFX_U&#10;&#10;http://www.facebook.com/thekeyboardcat &#10;http://www.twitter.com/thekeyboardcat - Keyboard Cat is the coolest cat in the World!  This is the Original video that started it all!  Watch more Keyboard Cat videos at http://www.keyboardcat.net !&#10;Download at iTunes NOW! http://itunes.apple.com/us/artist/keyboard-cat/id335316753?uo=4&#10;BUY COOL KEYBOARD CAT STUFF: http://www.zazzle.com/charlieschmidt*&#10;Cool stuff at:&#10;http://playhimoffkeyboardcat.com/&#10;http://www.twitter.com/thekeyboardcat&#10;http://www.keyboardcatchurch.com/&#10;http://www.iphonekeyboardcat.com&#10;http://www.charlieschmidt.com/&#10;http://www.keyboardcatposse.com" title="Charlie Schmidt's Keyboard Cat! - THE ORIGINAL!">
            <a:hlinkClick r:id="rId3"/>
          </p:cNvPr>
          <p:cNvPicPr preferRelativeResize="0"/>
          <p:nvPr/>
        </p:nvPicPr>
        <p:blipFill>
          <a:blip r:embed="rId4">
            <a:alphaModFix/>
          </a:blip>
          <a:stretch>
            <a:fillRect/>
          </a:stretch>
        </p:blipFill>
        <p:spPr>
          <a:xfrm>
            <a:off x="0" y="0"/>
            <a:ext cx="189050" cy="141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2443"/>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Average"/>
                <a:ea typeface="Average"/>
                <a:cs typeface="Average"/>
                <a:sym typeface="Average"/>
              </a:rPr>
              <a:t>How are necessities provided?</a:t>
            </a:r>
            <a:endParaRPr>
              <a:solidFill>
                <a:srgbClr val="FFFFFF"/>
              </a:solidFill>
              <a:latin typeface="Average"/>
              <a:ea typeface="Average"/>
              <a:cs typeface="Average"/>
              <a:sym typeface="Average"/>
            </a:endParaRPr>
          </a:p>
        </p:txBody>
      </p:sp>
      <p:sp>
        <p:nvSpPr>
          <p:cNvPr id="75" name="Google Shape;75;p16"/>
          <p:cNvSpPr txBox="1">
            <a:spLocks noGrp="1"/>
          </p:cNvSpPr>
          <p:nvPr>
            <p:ph type="body" idx="1"/>
          </p:nvPr>
        </p:nvSpPr>
        <p:spPr>
          <a:xfrm>
            <a:off x="365925" y="1173025"/>
            <a:ext cx="8084400" cy="3598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latin typeface="Average"/>
                <a:ea typeface="Average"/>
                <a:cs typeface="Average"/>
                <a:sym typeface="Average"/>
              </a:rPr>
              <a:t>Our necessities are given to each citizen when they do they’re job. If you are unemployed you have to do community services. Therefore no one will be living off the government’s money. But if you would like you can get extra spending money but you have to do work that is outside your job. Now people have all their basic necessities, and can earn extra spending money. Therefore no one will be starving and there will be no poverty, this is a reliable system because now there are no more homeless people living on the streets and no shelters. We have open trade routes but we have to know who is shipping to us and who is expecting mail.</a:t>
            </a:r>
            <a:endParaRPr>
              <a:solidFill>
                <a:srgbClr val="FFFFFF"/>
              </a:solidFill>
              <a:latin typeface="Average"/>
              <a:ea typeface="Average"/>
              <a:cs typeface="Average"/>
              <a:sym typeface="Average"/>
            </a:endParaRPr>
          </a:p>
        </p:txBody>
      </p:sp>
      <p:pic>
        <p:nvPicPr>
          <p:cNvPr id="76" name="Google Shape;76;p16" descr="WATCH: Keyboard Cat meets Grumpy Cat! http://www.youtube.com/watch?v=QUSuTEPFX_U&#10;&#10;http://www.facebook.com/thekeyboardcat &#10;http://www.twitter.com/thekeyboardcat - Keyboard Cat is the coolest cat in the World!  This is the Original video that started it all!  Watch more Keyboard Cat videos at http://www.keyboardcat.net !&#10;Download at iTunes NOW! http://itunes.apple.com/us/artist/keyboard-cat/id335316753?uo=4&#10;BUY COOL KEYBOARD CAT STUFF: http://www.zazzle.com/charlieschmidt*&#10;Cool stuff at:&#10;http://playhimoffkeyboardcat.com/&#10;http://www.twitter.com/thekeyboardcat&#10;http://www.keyboardcatchurch.com/&#10;http://www.iphonekeyboardcat.com&#10;http://www.charlieschmidt.com/&#10;http://www.keyboardcatposse.com" title="Charlie Schmidt's Keyboard Cat! - THE ORIGINAL!">
            <a:hlinkClick r:id="rId3"/>
          </p:cNvPr>
          <p:cNvPicPr preferRelativeResize="0"/>
          <p:nvPr/>
        </p:nvPicPr>
        <p:blipFill>
          <a:blip r:embed="rId4">
            <a:alphaModFix/>
          </a:blip>
          <a:stretch>
            <a:fillRect/>
          </a:stretch>
        </p:blipFill>
        <p:spPr>
          <a:xfrm>
            <a:off x="0" y="0"/>
            <a:ext cx="240625" cy="180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2011125" y="34100"/>
            <a:ext cx="4620700" cy="5109399"/>
          </a:xfrm>
          <a:prstGeom prst="rect">
            <a:avLst/>
          </a:prstGeom>
          <a:noFill/>
          <a:ln>
            <a:noFill/>
          </a:ln>
        </p:spPr>
      </p:pic>
      <p:pic>
        <p:nvPicPr>
          <p:cNvPr id="82" name="Google Shape;82;p17" descr="WATCH: Keyboard Cat meets Grumpy Cat! http://www.youtube.com/watch?v=QUSuTEPFX_U&#10;&#10;http://www.facebook.com/thekeyboardcat &#10;http://www.twitter.com/thekeyboardcat - Keyboard Cat is the coolest cat in the World!  This is the Original video that started it all!  Watch more Keyboard Cat videos at http://www.keyboardcat.net !&#10;Download at iTunes NOW! http://itunes.apple.com/us/artist/keyboard-cat/id335316753?uo=4&#10;BUY COOL KEYBOARD CAT STUFF: http://www.zazzle.com/charlieschmidt*&#10;Cool stuff at:&#10;http://playhimoffkeyboardcat.com/&#10;http://www.twitter.com/thekeyboardcat&#10;http://www.keyboardcatchurch.com/&#10;http://www.iphonekeyboardcat.com&#10;http://www.charlieschmidt.com/&#10;http://www.keyboardcatposse.com" title="Charlie Schmidt's Keyboard Cat! - THE ORIGINAL!">
            <a:hlinkClick r:id="rId4"/>
          </p:cNvPr>
          <p:cNvPicPr preferRelativeResize="0"/>
          <p:nvPr/>
        </p:nvPicPr>
        <p:blipFill>
          <a:blip r:embed="rId5">
            <a:alphaModFix/>
          </a:blip>
          <a:stretch>
            <a:fillRect/>
          </a:stretch>
        </p:blipFill>
        <p:spPr>
          <a:xfrm>
            <a:off x="-189050" y="-122475"/>
            <a:ext cx="335176" cy="251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0" y="0"/>
            <a:ext cx="883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Schedule of an average citizen</a:t>
            </a:r>
            <a:endParaRPr sz="2400"/>
          </a:p>
        </p:txBody>
      </p:sp>
      <p:graphicFrame>
        <p:nvGraphicFramePr>
          <p:cNvPr id="88" name="Google Shape;88;p18"/>
          <p:cNvGraphicFramePr/>
          <p:nvPr/>
        </p:nvGraphicFramePr>
        <p:xfrm>
          <a:off x="388625" y="523170"/>
          <a:ext cx="8500025" cy="4277220"/>
        </p:xfrm>
        <a:graphic>
          <a:graphicData uri="http://schemas.openxmlformats.org/drawingml/2006/table">
            <a:tbl>
              <a:tblPr>
                <a:noFill/>
                <a:tableStyleId>{274B8859-CFC8-4BBA-9BB4-1A1E9293FDA3}</a:tableStyleId>
              </a:tblPr>
              <a:tblGrid>
                <a:gridCol w="1090775">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gridCol w="1077200">
                  <a:extLst>
                    <a:ext uri="{9D8B030D-6E8A-4147-A177-3AD203B41FA5}">
                      <a16:colId xmlns:a16="http://schemas.microsoft.com/office/drawing/2014/main" val="20002"/>
                    </a:ext>
                  </a:extLst>
                </a:gridCol>
                <a:gridCol w="1099400">
                  <a:extLst>
                    <a:ext uri="{9D8B030D-6E8A-4147-A177-3AD203B41FA5}">
                      <a16:colId xmlns:a16="http://schemas.microsoft.com/office/drawing/2014/main" val="20003"/>
                    </a:ext>
                  </a:extLst>
                </a:gridCol>
                <a:gridCol w="1096075">
                  <a:extLst>
                    <a:ext uri="{9D8B030D-6E8A-4147-A177-3AD203B41FA5}">
                      <a16:colId xmlns:a16="http://schemas.microsoft.com/office/drawing/2014/main" val="20004"/>
                    </a:ext>
                  </a:extLst>
                </a:gridCol>
                <a:gridCol w="1102775">
                  <a:extLst>
                    <a:ext uri="{9D8B030D-6E8A-4147-A177-3AD203B41FA5}">
                      <a16:colId xmlns:a16="http://schemas.microsoft.com/office/drawing/2014/main" val="20005"/>
                    </a:ext>
                  </a:extLst>
                </a:gridCol>
                <a:gridCol w="1099425">
                  <a:extLst>
                    <a:ext uri="{9D8B030D-6E8A-4147-A177-3AD203B41FA5}">
                      <a16:colId xmlns:a16="http://schemas.microsoft.com/office/drawing/2014/main" val="20006"/>
                    </a:ext>
                  </a:extLst>
                </a:gridCol>
                <a:gridCol w="804075">
                  <a:extLst>
                    <a:ext uri="{9D8B030D-6E8A-4147-A177-3AD203B41FA5}">
                      <a16:colId xmlns:a16="http://schemas.microsoft.com/office/drawing/2014/main" val="20007"/>
                    </a:ext>
                  </a:extLst>
                </a:gridCol>
              </a:tblGrid>
              <a:tr h="294975">
                <a:tc>
                  <a:txBody>
                    <a:bodyPr/>
                    <a:lstStyle/>
                    <a:p>
                      <a:pPr marL="0" lvl="0" indent="0" algn="l" rtl="0">
                        <a:spcBef>
                          <a:spcPts val="0"/>
                        </a:spcBef>
                        <a:spcAft>
                          <a:spcPts val="0"/>
                        </a:spcAft>
                        <a:buNone/>
                      </a:pPr>
                      <a:r>
                        <a:rPr lang="en" sz="600"/>
                        <a:t>Time</a:t>
                      </a:r>
                      <a:endParaRPr sz="600"/>
                    </a:p>
                  </a:txBody>
                  <a:tcPr marL="91425" marR="91425" marT="91425" marB="91425"/>
                </a:tc>
                <a:tc>
                  <a:txBody>
                    <a:bodyPr/>
                    <a:lstStyle/>
                    <a:p>
                      <a:pPr marL="0" lvl="0" indent="0" algn="l" rtl="0">
                        <a:spcBef>
                          <a:spcPts val="0"/>
                        </a:spcBef>
                        <a:spcAft>
                          <a:spcPts val="0"/>
                        </a:spcAft>
                        <a:buNone/>
                      </a:pPr>
                      <a:r>
                        <a:rPr lang="en" sz="600"/>
                        <a:t>Monday</a:t>
                      </a:r>
                      <a:endParaRPr sz="600"/>
                    </a:p>
                  </a:txBody>
                  <a:tcPr marL="91425" marR="91425" marT="91425" marB="91425"/>
                </a:tc>
                <a:tc>
                  <a:txBody>
                    <a:bodyPr/>
                    <a:lstStyle/>
                    <a:p>
                      <a:pPr marL="0" lvl="0" indent="0" algn="l" rtl="0">
                        <a:spcBef>
                          <a:spcPts val="0"/>
                        </a:spcBef>
                        <a:spcAft>
                          <a:spcPts val="0"/>
                        </a:spcAft>
                        <a:buNone/>
                      </a:pPr>
                      <a:r>
                        <a:rPr lang="en" sz="600"/>
                        <a:t>Tuesday</a:t>
                      </a:r>
                      <a:endParaRPr sz="600"/>
                    </a:p>
                  </a:txBody>
                  <a:tcPr marL="91425" marR="91425" marT="91425" marB="91425"/>
                </a:tc>
                <a:tc>
                  <a:txBody>
                    <a:bodyPr/>
                    <a:lstStyle/>
                    <a:p>
                      <a:pPr marL="0" lvl="0" indent="0" algn="l" rtl="0">
                        <a:spcBef>
                          <a:spcPts val="0"/>
                        </a:spcBef>
                        <a:spcAft>
                          <a:spcPts val="0"/>
                        </a:spcAft>
                        <a:buNone/>
                      </a:pPr>
                      <a:r>
                        <a:rPr lang="en" sz="600"/>
                        <a:t>Wednesday</a:t>
                      </a:r>
                      <a:endParaRPr sz="600"/>
                    </a:p>
                  </a:txBody>
                  <a:tcPr marL="91425" marR="91425" marT="91425" marB="91425"/>
                </a:tc>
                <a:tc>
                  <a:txBody>
                    <a:bodyPr/>
                    <a:lstStyle/>
                    <a:p>
                      <a:pPr marL="0" lvl="0" indent="0" algn="l" rtl="0">
                        <a:spcBef>
                          <a:spcPts val="0"/>
                        </a:spcBef>
                        <a:spcAft>
                          <a:spcPts val="0"/>
                        </a:spcAft>
                        <a:buNone/>
                      </a:pPr>
                      <a:r>
                        <a:rPr lang="en" sz="600"/>
                        <a:t>Thursday</a:t>
                      </a:r>
                      <a:endParaRPr sz="600"/>
                    </a:p>
                  </a:txBody>
                  <a:tcPr marL="91425" marR="91425" marT="91425" marB="91425"/>
                </a:tc>
                <a:tc>
                  <a:txBody>
                    <a:bodyPr/>
                    <a:lstStyle/>
                    <a:p>
                      <a:pPr marL="0" lvl="0" indent="0" algn="l" rtl="0">
                        <a:spcBef>
                          <a:spcPts val="0"/>
                        </a:spcBef>
                        <a:spcAft>
                          <a:spcPts val="0"/>
                        </a:spcAft>
                        <a:buNone/>
                      </a:pPr>
                      <a:r>
                        <a:rPr lang="en" sz="600"/>
                        <a:t>Friday</a:t>
                      </a:r>
                      <a:endParaRPr sz="600"/>
                    </a:p>
                  </a:txBody>
                  <a:tcPr marL="91425" marR="91425" marT="91425" marB="91425"/>
                </a:tc>
                <a:tc>
                  <a:txBody>
                    <a:bodyPr/>
                    <a:lstStyle/>
                    <a:p>
                      <a:pPr marL="0" lvl="0" indent="0" algn="l" rtl="0">
                        <a:spcBef>
                          <a:spcPts val="0"/>
                        </a:spcBef>
                        <a:spcAft>
                          <a:spcPts val="0"/>
                        </a:spcAft>
                        <a:buNone/>
                      </a:pPr>
                      <a:r>
                        <a:rPr lang="en" sz="600"/>
                        <a:t>Saturday</a:t>
                      </a:r>
                      <a:endParaRPr sz="600"/>
                    </a:p>
                  </a:txBody>
                  <a:tcPr marL="91425" marR="91425" marT="91425" marB="91425"/>
                </a:tc>
                <a:tc>
                  <a:txBody>
                    <a:bodyPr/>
                    <a:lstStyle/>
                    <a:p>
                      <a:pPr marL="0" lvl="0" indent="0" algn="l" rtl="0">
                        <a:spcBef>
                          <a:spcPts val="0"/>
                        </a:spcBef>
                        <a:spcAft>
                          <a:spcPts val="0"/>
                        </a:spcAft>
                        <a:buNone/>
                      </a:pPr>
                      <a:r>
                        <a:rPr lang="en" sz="600"/>
                        <a:t>Sunday</a:t>
                      </a:r>
                      <a:endParaRPr sz="600"/>
                    </a:p>
                  </a:txBody>
                  <a:tcPr marL="91425" marR="91425" marT="91425" marB="91425"/>
                </a:tc>
                <a:extLst>
                  <a:ext uri="{0D108BD9-81ED-4DB2-BD59-A6C34878D82A}">
                    <a16:rowId xmlns:a16="http://schemas.microsoft.com/office/drawing/2014/main" val="10000"/>
                  </a:ext>
                </a:extLst>
              </a:tr>
              <a:tr h="636450">
                <a:tc>
                  <a:txBody>
                    <a:bodyPr/>
                    <a:lstStyle/>
                    <a:p>
                      <a:pPr marL="0" lvl="0" indent="0" algn="l" rtl="0">
                        <a:spcBef>
                          <a:spcPts val="0"/>
                        </a:spcBef>
                        <a:spcAft>
                          <a:spcPts val="0"/>
                        </a:spcAft>
                        <a:buNone/>
                      </a:pPr>
                      <a:r>
                        <a:rPr lang="en" sz="600"/>
                        <a:t>6:00-8:00 am</a:t>
                      </a:r>
                      <a:endParaRPr sz="600"/>
                    </a:p>
                  </a:txBody>
                  <a:tcPr marL="91425" marR="91425" marT="91425" marB="91425"/>
                </a:tc>
                <a:tc>
                  <a:txBody>
                    <a:bodyPr/>
                    <a:lstStyle/>
                    <a:p>
                      <a:pPr marL="0" lvl="0" indent="0" algn="l" rtl="0">
                        <a:spcBef>
                          <a:spcPts val="0"/>
                        </a:spcBef>
                        <a:spcAft>
                          <a:spcPts val="0"/>
                        </a:spcAft>
                        <a:buNone/>
                      </a:pPr>
                      <a:r>
                        <a:rPr lang="en" sz="600"/>
                        <a:t>Wake up, get ready, go to school or work.  </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Wake up, get ready, go to school or work</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Wake up, get ready, go to school or work</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Wake up, get ready, go to school or work</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Wake up, get ready, go to school or work</a:t>
                      </a:r>
                      <a:endParaRPr sz="600"/>
                    </a:p>
                  </a:txBody>
                  <a:tcPr marL="91425" marR="91425" marT="91425" marB="91425"/>
                </a:tc>
                <a:tc>
                  <a:txBody>
                    <a:bodyPr/>
                    <a:lstStyle/>
                    <a:p>
                      <a:pPr marL="0" lvl="0" indent="0" algn="l" rtl="0">
                        <a:spcBef>
                          <a:spcPts val="0"/>
                        </a:spcBef>
                        <a:spcAft>
                          <a:spcPts val="0"/>
                        </a:spcAft>
                        <a:buNone/>
                      </a:pPr>
                      <a:r>
                        <a:rPr lang="en" sz="600"/>
                        <a:t>Wake up/free time</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Wake up/free time</a:t>
                      </a:r>
                      <a:endParaRPr sz="600"/>
                    </a:p>
                  </a:txBody>
                  <a:tcPr marL="91425" marR="91425" marT="91425" marB="91425"/>
                </a:tc>
                <a:extLst>
                  <a:ext uri="{0D108BD9-81ED-4DB2-BD59-A6C34878D82A}">
                    <a16:rowId xmlns:a16="http://schemas.microsoft.com/office/drawing/2014/main" val="10001"/>
                  </a:ext>
                </a:extLst>
              </a:tr>
              <a:tr h="823450">
                <a:tc>
                  <a:txBody>
                    <a:bodyPr/>
                    <a:lstStyle/>
                    <a:p>
                      <a:pPr marL="0" lvl="0" indent="0" algn="l" rtl="0">
                        <a:spcBef>
                          <a:spcPts val="0"/>
                        </a:spcBef>
                        <a:spcAft>
                          <a:spcPts val="0"/>
                        </a:spcAft>
                        <a:buNone/>
                      </a:pPr>
                      <a:r>
                        <a:rPr lang="en" sz="600"/>
                        <a:t>8:00-12:00 pm</a:t>
                      </a:r>
                      <a:endParaRPr sz="600"/>
                    </a:p>
                  </a:txBody>
                  <a:tcPr marL="91425" marR="91425" marT="91425" marB="91425"/>
                </a:tc>
                <a:tc>
                  <a:txBody>
                    <a:bodyPr/>
                    <a:lstStyle/>
                    <a:p>
                      <a:pPr marL="0" lvl="0" indent="0" algn="l" rtl="0">
                        <a:spcBef>
                          <a:spcPts val="0"/>
                        </a:spcBef>
                        <a:spcAft>
                          <a:spcPts val="0"/>
                        </a:spcAft>
                        <a:buNone/>
                      </a:pPr>
                      <a:r>
                        <a:rPr lang="en" sz="600"/>
                        <a:t>Morning work or classes for adults and kids, lunch break starts at 12:00</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Morning work or classes for adults and kids, lunch break starts at 12:00</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Morning work or classes for adults and kids, lunch break starts at 12:00</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Morning work or classes for adults and kids, lunch break starts at 12:00</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Morning work or classes for adults and kids, lunch break starts at 12:00</a:t>
                      </a:r>
                      <a:endParaRPr sz="600"/>
                    </a:p>
                  </a:txBody>
                  <a:tcPr marL="91425" marR="91425" marT="91425" marB="91425"/>
                </a:tc>
                <a:tc>
                  <a:txBody>
                    <a:bodyPr/>
                    <a:lstStyle/>
                    <a:p>
                      <a:pPr marL="0" lvl="0" indent="0" algn="l" rtl="0">
                        <a:spcBef>
                          <a:spcPts val="0"/>
                        </a:spcBef>
                        <a:spcAft>
                          <a:spcPts val="0"/>
                        </a:spcAft>
                        <a:buNone/>
                      </a:pPr>
                      <a:r>
                        <a:rPr lang="en" sz="600"/>
                        <a:t>Free time (Homework if any)</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Mandatory survival classes</a:t>
                      </a:r>
                      <a:endParaRPr sz="600">
                        <a:solidFill>
                          <a:schemeClr val="dk1"/>
                        </a:solidFill>
                      </a:endParaRPr>
                    </a:p>
                    <a:p>
                      <a:pPr marL="0" lvl="0" indent="0" algn="l" rtl="0">
                        <a:spcBef>
                          <a:spcPts val="0"/>
                        </a:spcBef>
                        <a:spcAft>
                          <a:spcPts val="0"/>
                        </a:spcAft>
                        <a:buNone/>
                      </a:pPr>
                      <a:endParaRPr sz="600"/>
                    </a:p>
                  </a:txBody>
                  <a:tcPr marL="91425" marR="91425" marT="91425" marB="91425"/>
                </a:tc>
                <a:extLst>
                  <a:ext uri="{0D108BD9-81ED-4DB2-BD59-A6C34878D82A}">
                    <a16:rowId xmlns:a16="http://schemas.microsoft.com/office/drawing/2014/main" val="10002"/>
                  </a:ext>
                </a:extLst>
              </a:tr>
              <a:tr h="785075">
                <a:tc>
                  <a:txBody>
                    <a:bodyPr/>
                    <a:lstStyle/>
                    <a:p>
                      <a:pPr marL="0" lvl="0" indent="0" algn="l" rtl="0">
                        <a:spcBef>
                          <a:spcPts val="0"/>
                        </a:spcBef>
                        <a:spcAft>
                          <a:spcPts val="0"/>
                        </a:spcAft>
                        <a:buNone/>
                      </a:pPr>
                      <a:r>
                        <a:rPr lang="en" sz="600"/>
                        <a:t>12:00-3:00 pm</a:t>
                      </a:r>
                      <a:endParaRPr sz="600"/>
                    </a:p>
                  </a:txBody>
                  <a:tcPr marL="91425" marR="91425" marT="91425" marB="91425"/>
                </a:tc>
                <a:tc>
                  <a:txBody>
                    <a:bodyPr/>
                    <a:lstStyle/>
                    <a:p>
                      <a:pPr marL="0" lvl="0" indent="0" algn="l" rtl="0">
                        <a:spcBef>
                          <a:spcPts val="0"/>
                        </a:spcBef>
                        <a:spcAft>
                          <a:spcPts val="0"/>
                        </a:spcAft>
                        <a:buNone/>
                      </a:pPr>
                      <a:r>
                        <a:rPr lang="en" sz="600"/>
                        <a:t>Lunch break ends at 1:00, afternoon classes for kids, afternoon work for adults</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Lunch break ends at 1:00, afternoon classes for kids, afternoon work for adults</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Lunch break ends at 1:00, afternoon classes for kids, afternoon work for adults</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Lunch break ends at 1:00, afternoon classes for kids, afternoon work for adults</a:t>
                      </a:r>
                      <a:endParaRPr sz="600"/>
                    </a:p>
                  </a:txBody>
                  <a:tcPr marL="91425" marR="91425" marT="91425" marB="91425"/>
                </a:tc>
                <a:tc>
                  <a:txBody>
                    <a:bodyPr/>
                    <a:lstStyle/>
                    <a:p>
                      <a:pPr marL="0" lvl="0" indent="0" algn="l" rtl="0">
                        <a:spcBef>
                          <a:spcPts val="0"/>
                        </a:spcBef>
                        <a:spcAft>
                          <a:spcPts val="0"/>
                        </a:spcAft>
                        <a:buNone/>
                      </a:pPr>
                      <a:r>
                        <a:rPr lang="en" sz="600"/>
                        <a:t>Lunch break ends at 1:00, afternoon classes for kids, afternoon work for adults</a:t>
                      </a:r>
                      <a:endParaRPr sz="600"/>
                    </a:p>
                  </a:txBody>
                  <a:tcPr marL="91425" marR="91425" marT="91425" marB="91425"/>
                </a:tc>
                <a:tc>
                  <a:txBody>
                    <a:bodyPr/>
                    <a:lstStyle/>
                    <a:p>
                      <a:pPr marL="0" lvl="0" indent="0" algn="l" rtl="0">
                        <a:spcBef>
                          <a:spcPts val="0"/>
                        </a:spcBef>
                        <a:spcAft>
                          <a:spcPts val="0"/>
                        </a:spcAft>
                        <a:buNone/>
                      </a:pPr>
                      <a:r>
                        <a:rPr lang="en" sz="600"/>
                        <a:t>Mandatory survival classes</a:t>
                      </a:r>
                      <a:endParaRPr sz="600"/>
                    </a:p>
                  </a:txBody>
                  <a:tcPr marL="91425" marR="91425" marT="91425" marB="91425"/>
                </a:tc>
                <a:tc>
                  <a:txBody>
                    <a:bodyPr/>
                    <a:lstStyle/>
                    <a:p>
                      <a:pPr marL="0" lvl="0" indent="0" algn="l" rtl="0">
                        <a:spcBef>
                          <a:spcPts val="0"/>
                        </a:spcBef>
                        <a:spcAft>
                          <a:spcPts val="0"/>
                        </a:spcAft>
                        <a:buNone/>
                      </a:pPr>
                      <a:r>
                        <a:rPr lang="en" sz="600"/>
                        <a:t>Free time (Homework if any)</a:t>
                      </a:r>
                      <a:endParaRPr sz="600"/>
                    </a:p>
                  </a:txBody>
                  <a:tcPr marL="91425" marR="91425" marT="91425" marB="91425"/>
                </a:tc>
                <a:extLst>
                  <a:ext uri="{0D108BD9-81ED-4DB2-BD59-A6C34878D82A}">
                    <a16:rowId xmlns:a16="http://schemas.microsoft.com/office/drawing/2014/main" val="10003"/>
                  </a:ext>
                </a:extLst>
              </a:tr>
              <a:tr h="650725">
                <a:tc>
                  <a:txBody>
                    <a:bodyPr/>
                    <a:lstStyle/>
                    <a:p>
                      <a:pPr marL="0" lvl="0" indent="0" algn="l" rtl="0">
                        <a:spcBef>
                          <a:spcPts val="0"/>
                        </a:spcBef>
                        <a:spcAft>
                          <a:spcPts val="0"/>
                        </a:spcAft>
                        <a:buNone/>
                      </a:pPr>
                      <a:r>
                        <a:rPr lang="en" sz="600"/>
                        <a:t>4:00-6:00 pm</a:t>
                      </a:r>
                      <a:endParaRPr sz="600"/>
                    </a:p>
                  </a:txBody>
                  <a:tcPr marL="91425" marR="91425" marT="91425" marB="91425"/>
                </a:tc>
                <a:tc>
                  <a:txBody>
                    <a:bodyPr/>
                    <a:lstStyle/>
                    <a:p>
                      <a:pPr marL="0" lvl="0" indent="0" algn="l" rtl="0">
                        <a:spcBef>
                          <a:spcPts val="0"/>
                        </a:spcBef>
                        <a:spcAft>
                          <a:spcPts val="0"/>
                        </a:spcAft>
                        <a:buNone/>
                      </a:pPr>
                      <a:r>
                        <a:rPr lang="en" sz="600"/>
                        <a:t>School ends at 4:00 do any homework or projects when done get ready for dinner at six and clean up</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School ends at 4:00 do any homework or projects when done get ready for dinner at six and clean up</a:t>
                      </a: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School ends at 4:00 do any homework or projects when done get ready for dinner at six and clean up</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School ends at 4:00 do any homework or projects when done get ready for dinner at six and clean up</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School ends at 4:00 do any homework or projects when done get ready for dinner at six and clean up</a:t>
                      </a: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None/>
                      </a:pPr>
                      <a:r>
                        <a:rPr lang="en" sz="600"/>
                        <a:t>Free time (homework if not done)</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Free time (homework if not done)</a:t>
                      </a:r>
                      <a:endParaRPr sz="600">
                        <a:solidFill>
                          <a:schemeClr val="dk1"/>
                        </a:solidFill>
                      </a:endParaRPr>
                    </a:p>
                    <a:p>
                      <a:pPr marL="0" lvl="0" indent="0" algn="l" rtl="0">
                        <a:spcBef>
                          <a:spcPts val="0"/>
                        </a:spcBef>
                        <a:spcAft>
                          <a:spcPts val="0"/>
                        </a:spcAft>
                        <a:buNone/>
                      </a:pPr>
                      <a:endParaRPr sz="600"/>
                    </a:p>
                  </a:txBody>
                  <a:tcPr marL="91425" marR="91425" marT="91425" marB="91425"/>
                </a:tc>
                <a:extLst>
                  <a:ext uri="{0D108BD9-81ED-4DB2-BD59-A6C34878D82A}">
                    <a16:rowId xmlns:a16="http://schemas.microsoft.com/office/drawing/2014/main" val="10004"/>
                  </a:ext>
                </a:extLst>
              </a:tr>
              <a:tr h="417050">
                <a:tc>
                  <a:txBody>
                    <a:bodyPr/>
                    <a:lstStyle/>
                    <a:p>
                      <a:pPr marL="0" lvl="0" indent="0" algn="l" rtl="0">
                        <a:spcBef>
                          <a:spcPts val="0"/>
                        </a:spcBef>
                        <a:spcAft>
                          <a:spcPts val="0"/>
                        </a:spcAft>
                        <a:buNone/>
                      </a:pPr>
                      <a:r>
                        <a:rPr lang="en" sz="600"/>
                        <a:t>6:00-9:00 pm</a:t>
                      </a:r>
                      <a:endParaRPr sz="600"/>
                    </a:p>
                  </a:txBody>
                  <a:tcPr marL="91425" marR="91425" marT="91425" marB="91425"/>
                </a:tc>
                <a:tc>
                  <a:txBody>
                    <a:bodyPr/>
                    <a:lstStyle/>
                    <a:p>
                      <a:pPr marL="0" lvl="0" indent="0" algn="l" rtl="0">
                        <a:spcBef>
                          <a:spcPts val="0"/>
                        </a:spcBef>
                        <a:spcAft>
                          <a:spcPts val="0"/>
                        </a:spcAft>
                        <a:buNone/>
                      </a:pPr>
                      <a:r>
                        <a:rPr lang="en" sz="600"/>
                        <a:t>Two hours of free time, get ready for bed</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Two hours of free time, get ready for bed</a:t>
                      </a: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Two hours of free time, get ready for bed</a:t>
                      </a: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Two hours of free time, get ready for bed</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Two hours of free time, get ready for bed</a:t>
                      </a: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None/>
                      </a:pPr>
                      <a:r>
                        <a:rPr lang="en" sz="600"/>
                        <a:t>Get ready for bed ,free time</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Get ready for bed ,free time</a:t>
                      </a:r>
                      <a:endParaRPr sz="600">
                        <a:solidFill>
                          <a:schemeClr val="dk1"/>
                        </a:solidFill>
                      </a:endParaRPr>
                    </a:p>
                    <a:p>
                      <a:pPr marL="0" lvl="0" indent="0" algn="l" rtl="0">
                        <a:spcBef>
                          <a:spcPts val="0"/>
                        </a:spcBef>
                        <a:spcAft>
                          <a:spcPts val="0"/>
                        </a:spcAft>
                        <a:buNone/>
                      </a:pPr>
                      <a:endParaRPr sz="600"/>
                    </a:p>
                  </a:txBody>
                  <a:tcPr marL="91425" marR="91425" marT="91425" marB="91425"/>
                </a:tc>
                <a:extLst>
                  <a:ext uri="{0D108BD9-81ED-4DB2-BD59-A6C34878D82A}">
                    <a16:rowId xmlns:a16="http://schemas.microsoft.com/office/drawing/2014/main" val="10005"/>
                  </a:ext>
                </a:extLst>
              </a:tr>
              <a:tr h="336450">
                <a:tc>
                  <a:txBody>
                    <a:bodyPr/>
                    <a:lstStyle/>
                    <a:p>
                      <a:pPr marL="0" lvl="0" indent="0" algn="l" rtl="0">
                        <a:spcBef>
                          <a:spcPts val="0"/>
                        </a:spcBef>
                        <a:spcAft>
                          <a:spcPts val="0"/>
                        </a:spcAft>
                        <a:buNone/>
                      </a:pPr>
                      <a:r>
                        <a:rPr lang="en" sz="600"/>
                        <a:t>9:00-10:00 pm</a:t>
                      </a:r>
                      <a:endParaRPr sz="600"/>
                    </a:p>
                  </a:txBody>
                  <a:tcPr marL="91425" marR="91425" marT="91425" marB="91425"/>
                </a:tc>
                <a:tc>
                  <a:txBody>
                    <a:bodyPr/>
                    <a:lstStyle/>
                    <a:p>
                      <a:pPr marL="0" lvl="0" indent="0" algn="l" rtl="0">
                        <a:spcBef>
                          <a:spcPts val="0"/>
                        </a:spcBef>
                        <a:spcAft>
                          <a:spcPts val="0"/>
                        </a:spcAft>
                        <a:buNone/>
                      </a:pPr>
                      <a:r>
                        <a:rPr lang="en" sz="600"/>
                        <a:t>Go to bed</a:t>
                      </a: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Go to bed</a:t>
                      </a: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Go to bed</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Go to bed</a:t>
                      </a: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Go to bed</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Go to bed</a:t>
                      </a:r>
                      <a:endParaRPr sz="600">
                        <a:solidFill>
                          <a:schemeClr val="dk1"/>
                        </a:solidFill>
                      </a:endParaRPr>
                    </a:p>
                    <a:p>
                      <a:pPr marL="0" lvl="0" indent="0" algn="l" rtl="0">
                        <a:spcBef>
                          <a:spcPts val="0"/>
                        </a:spcBef>
                        <a:spcAft>
                          <a:spcPts val="0"/>
                        </a:spcAft>
                        <a:buClr>
                          <a:schemeClr val="dk1"/>
                        </a:buClr>
                        <a:buSzPts val="1100"/>
                        <a:buFont typeface="Arial"/>
                        <a:buNone/>
                      </a:pPr>
                      <a:endParaRPr sz="600">
                        <a:solidFill>
                          <a:schemeClr val="dk1"/>
                        </a:solidFill>
                      </a:endParaRPr>
                    </a:p>
                    <a:p>
                      <a:pPr marL="0" lvl="0" indent="0" algn="l" rtl="0">
                        <a:spcBef>
                          <a:spcPts val="0"/>
                        </a:spcBef>
                        <a:spcAft>
                          <a:spcPts val="0"/>
                        </a:spcAft>
                        <a:buNone/>
                      </a:pPr>
                      <a:endParaRPr sz="60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600">
                          <a:solidFill>
                            <a:schemeClr val="dk1"/>
                          </a:solidFill>
                        </a:rPr>
                        <a:t>Go  to  bed</a:t>
                      </a:r>
                      <a:endParaRPr sz="600">
                        <a:solidFill>
                          <a:schemeClr val="dk1"/>
                        </a:solidFill>
                      </a:endParaRPr>
                    </a:p>
                    <a:p>
                      <a:pPr marL="0" lvl="0" indent="0" algn="l" rtl="0">
                        <a:spcBef>
                          <a:spcPts val="0"/>
                        </a:spcBef>
                        <a:spcAft>
                          <a:spcPts val="0"/>
                        </a:spcAft>
                        <a:buNone/>
                      </a:pPr>
                      <a:endParaRPr sz="600"/>
                    </a:p>
                  </a:txBody>
                  <a:tcPr marL="91425" marR="91425" marT="91425" marB="91425"/>
                </a:tc>
                <a:extLst>
                  <a:ext uri="{0D108BD9-81ED-4DB2-BD59-A6C34878D82A}">
                    <a16:rowId xmlns:a16="http://schemas.microsoft.com/office/drawing/2014/main" val="10006"/>
                  </a:ext>
                </a:extLst>
              </a:tr>
            </a:tbl>
          </a:graphicData>
        </a:graphic>
      </p:graphicFrame>
      <p:pic>
        <p:nvPicPr>
          <p:cNvPr id="89" name="Google Shape;89;p18" descr="WATCH: Keyboard Cat meets Grumpy Cat! http://www.youtube.com/watch?v=QUSuTEPFX_U&#10;&#10;http://www.facebook.com/thekeyboardcat &#10;http://www.twitter.com/thekeyboardcat - Keyboard Cat is the coolest cat in the World!  This is the Original video that started it all!  Watch more Keyboard Cat videos at http://www.keyboardcat.net !&#10;Download at iTunes NOW! http://itunes.apple.com/us/artist/keyboard-cat/id335316753?uo=4&#10;BUY COOL KEYBOARD CAT STUFF: http://www.zazzle.com/charlieschmidt*&#10;Cool stuff at:&#10;http://playhimoffkeyboardcat.com/&#10;http://www.twitter.com/thekeyboardcat&#10;http://www.keyboardcatchurch.com/&#10;http://www.iphonekeyboardcat.com&#10;http://www.charlieschmidt.com/&#10;http://www.keyboardcatposse.com" title="Charlie Schmidt's Keyboard Cat! - THE ORIGINAL!">
            <a:hlinkClick r:id="rId3"/>
          </p:cNvPr>
          <p:cNvPicPr preferRelativeResize="0"/>
          <p:nvPr/>
        </p:nvPicPr>
        <p:blipFill>
          <a:blip r:embed="rId4">
            <a:alphaModFix/>
          </a:blip>
          <a:stretch>
            <a:fillRect/>
          </a:stretch>
        </p:blipFill>
        <p:spPr>
          <a:xfrm>
            <a:off x="9032275" y="-180475"/>
            <a:ext cx="395350" cy="296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Average"/>
                <a:ea typeface="Average"/>
                <a:cs typeface="Average"/>
                <a:sym typeface="Average"/>
              </a:rPr>
              <a:t>Journal of Angelica Walsh, an Outreach citizen</a:t>
            </a:r>
            <a:endParaRPr>
              <a:latin typeface="Average"/>
              <a:ea typeface="Average"/>
              <a:cs typeface="Average"/>
              <a:sym typeface="Average"/>
            </a:endParaRPr>
          </a:p>
        </p:txBody>
      </p:sp>
      <p:sp>
        <p:nvSpPr>
          <p:cNvPr id="95" name="Google Shape;95;p19"/>
          <p:cNvSpPr txBox="1">
            <a:spLocks noGrp="1"/>
          </p:cNvSpPr>
          <p:nvPr>
            <p:ph type="body" idx="1"/>
          </p:nvPr>
        </p:nvSpPr>
        <p:spPr>
          <a:xfrm>
            <a:off x="236600" y="1161300"/>
            <a:ext cx="8653800" cy="380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72727"/>
                </a:solidFill>
                <a:latin typeface="Indie Flower"/>
                <a:ea typeface="Indie Flower"/>
                <a:cs typeface="Indie Flower"/>
                <a:sym typeface="Indie Flower"/>
              </a:rPr>
              <a:t>Dear Journal,</a:t>
            </a:r>
            <a:endParaRPr sz="1200">
              <a:solidFill>
                <a:srgbClr val="272727"/>
              </a:solidFill>
              <a:latin typeface="Indie Flower"/>
              <a:ea typeface="Indie Flower"/>
              <a:cs typeface="Indie Flower"/>
              <a:sym typeface="Indie Flower"/>
            </a:endParaRPr>
          </a:p>
          <a:p>
            <a:pPr marL="0" lvl="0" indent="0" algn="l" rtl="0">
              <a:spcBef>
                <a:spcPts val="1600"/>
              </a:spcBef>
              <a:spcAft>
                <a:spcPts val="0"/>
              </a:spcAft>
              <a:buNone/>
            </a:pPr>
            <a:r>
              <a:rPr lang="en" sz="1200">
                <a:solidFill>
                  <a:srgbClr val="272727"/>
                </a:solidFill>
                <a:latin typeface="Indie Flower"/>
                <a:ea typeface="Indie Flower"/>
                <a:cs typeface="Indie Flower"/>
                <a:sym typeface="Indie Flower"/>
              </a:rPr>
              <a:t>      My life is kinda simple. Going to school, homework, classes, it’s that simple in Outreach! I visit the Innovation Center often, I helped the people there. I also visit the public library for books I need for school or just to fun read. I mostly read about nonfiction stories of Outreach. We have Innovation technology, like the Innovation computers. Most of the technology in Outreach comes from Innovation central. Outreach has a forest, it is perfect for playing in. The wildlife creates such an inviting ecosystem. Gatherers also come to collect the berries and herbs that grow in the forest. Outreach uses the herbs and berries for trading or medicine. Outreach gets most of their items by trading overseas. Me and my friend Isabella usually sit by the dock where the ships would come and give Outreach the resources we need. The ship usually gave us food, like fish, pork and other meats, useful herbs and berries, like mint and other herbaceous plants, we also get strawberries and other berries, my favorite. Sometimes, the ships gives Outreach wooden planks, seed for new plants or herbs, tools for gatherers or harvesters, and entertainment like toys, dolls, action figures, and board games. The ships also brings Outreach new book to put in the public library. I love the ships! Tomorrow, the ships will come. And it is my birthday in 2 days, so maybe it will bring me something special!</a:t>
            </a:r>
            <a:endParaRPr sz="1200">
              <a:solidFill>
                <a:srgbClr val="272727"/>
              </a:solidFill>
              <a:latin typeface="Indie Flower"/>
              <a:ea typeface="Indie Flower"/>
              <a:cs typeface="Indie Flower"/>
              <a:sym typeface="Indie Flower"/>
            </a:endParaRPr>
          </a:p>
          <a:p>
            <a:pPr marL="0" lvl="0" indent="0" algn="r" rtl="0">
              <a:spcBef>
                <a:spcPts val="1600"/>
              </a:spcBef>
              <a:spcAft>
                <a:spcPts val="0"/>
              </a:spcAft>
              <a:buNone/>
            </a:pPr>
            <a:r>
              <a:rPr lang="en" sz="1200">
                <a:solidFill>
                  <a:srgbClr val="272727"/>
                </a:solidFill>
                <a:latin typeface="Indie Flower"/>
                <a:ea typeface="Indie Flower"/>
                <a:cs typeface="Indie Flower"/>
                <a:sym typeface="Indie Flower"/>
              </a:rPr>
              <a:t>                                                                                                          Your Friend, </a:t>
            </a:r>
            <a:endParaRPr sz="1200">
              <a:solidFill>
                <a:srgbClr val="272727"/>
              </a:solidFill>
              <a:latin typeface="Indie Flower"/>
              <a:ea typeface="Indie Flower"/>
              <a:cs typeface="Indie Flower"/>
              <a:sym typeface="Indie Flower"/>
            </a:endParaRPr>
          </a:p>
          <a:p>
            <a:pPr marL="0" lvl="0" indent="0" algn="r" rtl="0">
              <a:spcBef>
                <a:spcPts val="1600"/>
              </a:spcBef>
              <a:spcAft>
                <a:spcPts val="0"/>
              </a:spcAft>
              <a:buNone/>
            </a:pPr>
            <a:r>
              <a:rPr lang="en" sz="1200">
                <a:solidFill>
                  <a:srgbClr val="272727"/>
                </a:solidFill>
                <a:latin typeface="Indie Flower"/>
                <a:ea typeface="Indie Flower"/>
                <a:cs typeface="Indie Flower"/>
                <a:sym typeface="Indie Flower"/>
              </a:rPr>
              <a:t>                                                                                                                     </a:t>
            </a:r>
            <a:r>
              <a:rPr lang="en">
                <a:solidFill>
                  <a:srgbClr val="272727"/>
                </a:solidFill>
                <a:latin typeface="Dancing Script"/>
                <a:ea typeface="Dancing Script"/>
                <a:cs typeface="Dancing Script"/>
                <a:sym typeface="Dancing Script"/>
              </a:rPr>
              <a:t>Angelica Walsh</a:t>
            </a:r>
            <a:endParaRPr>
              <a:solidFill>
                <a:srgbClr val="272727"/>
              </a:solidFill>
              <a:latin typeface="Dancing Script"/>
              <a:ea typeface="Dancing Script"/>
              <a:cs typeface="Dancing Script"/>
              <a:sym typeface="Dancing Script"/>
            </a:endParaRPr>
          </a:p>
          <a:p>
            <a:pPr marL="0" lvl="0" indent="0" algn="l" rtl="0">
              <a:spcBef>
                <a:spcPts val="1600"/>
              </a:spcBef>
              <a:spcAft>
                <a:spcPts val="0"/>
              </a:spcAft>
              <a:buNone/>
            </a:pPr>
            <a:r>
              <a:rPr lang="en" sz="1300">
                <a:solidFill>
                  <a:srgbClr val="272727"/>
                </a:solidFill>
                <a:latin typeface="Indie Flower"/>
                <a:ea typeface="Indie Flower"/>
                <a:cs typeface="Indie Flower"/>
                <a:sym typeface="Indie Flower"/>
              </a:rPr>
              <a:t>                                                                                                                                                        </a:t>
            </a:r>
            <a:endParaRPr sz="1300">
              <a:solidFill>
                <a:srgbClr val="272727"/>
              </a:solidFill>
              <a:latin typeface="Indie Flower"/>
              <a:ea typeface="Indie Flower"/>
              <a:cs typeface="Indie Flower"/>
              <a:sym typeface="Indie Flower"/>
            </a:endParaRPr>
          </a:p>
          <a:p>
            <a:pPr marL="0" lvl="0" indent="0" algn="l" rtl="0">
              <a:spcBef>
                <a:spcPts val="1600"/>
              </a:spcBef>
              <a:spcAft>
                <a:spcPts val="1600"/>
              </a:spcAft>
              <a:buNone/>
            </a:pPr>
            <a:r>
              <a:rPr lang="en" sz="1300">
                <a:solidFill>
                  <a:srgbClr val="272727"/>
                </a:solidFill>
                <a:latin typeface="Indie Flower"/>
                <a:ea typeface="Indie Flower"/>
                <a:cs typeface="Indie Flower"/>
                <a:sym typeface="Indie Flower"/>
              </a:rPr>
              <a:t>                                                                                                           </a:t>
            </a:r>
            <a:endParaRPr sz="1300">
              <a:solidFill>
                <a:srgbClr val="272727"/>
              </a:solidFill>
              <a:latin typeface="Indie Flower"/>
              <a:ea typeface="Indie Flower"/>
              <a:cs typeface="Indie Flower"/>
              <a:sym typeface="Indie Flower"/>
            </a:endParaRPr>
          </a:p>
        </p:txBody>
      </p:sp>
      <p:pic>
        <p:nvPicPr>
          <p:cNvPr id="96" name="Google Shape;96;p19" descr="WATCH: Keyboard Cat meets Grumpy Cat! http://www.youtube.com/watch?v=QUSuTEPFX_U&#10;&#10;http://www.facebook.com/thekeyboardcat &#10;http://www.twitter.com/thekeyboardcat - Keyboard Cat is the coolest cat in the World!  This is the Original video that started it all!  Watch more Keyboard Cat videos at http://www.keyboardcat.net !&#10;Download at iTunes NOW! http://itunes.apple.com/us/artist/keyboard-cat/id335316753?uo=4&#10;BUY COOL KEYBOARD CAT STUFF: http://www.zazzle.com/charlieschmidt*&#10;Cool stuff at:&#10;http://playhimoffkeyboardcat.com/&#10;http://www.twitter.com/thekeyboardcat&#10;http://www.keyboardcatchurch.com/&#10;http://www.iphonekeyboardcat.com&#10;http://www.charlieschmidt.com/&#10;http://www.keyboardcatposse.com" title="Charlie Schmidt's Keyboard Cat! - THE ORIGINAL!">
            <a:hlinkClick r:id="rId3"/>
          </p:cNvPr>
          <p:cNvPicPr preferRelativeResize="0"/>
          <p:nvPr/>
        </p:nvPicPr>
        <p:blipFill>
          <a:blip r:embed="rId4">
            <a:alphaModFix/>
          </a:blip>
          <a:stretch>
            <a:fillRect/>
          </a:stretch>
        </p:blipFill>
        <p:spPr>
          <a:xfrm>
            <a:off x="9002200" y="-96675"/>
            <a:ext cx="292200" cy="219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Average"/>
                <a:ea typeface="Average"/>
                <a:cs typeface="Average"/>
                <a:sym typeface="Average"/>
              </a:rPr>
              <a:t>Journal of Angelica Walsh, an Outreach citizen</a:t>
            </a:r>
            <a:endParaRPr>
              <a:latin typeface="Average"/>
              <a:ea typeface="Average"/>
              <a:cs typeface="Average"/>
              <a:sym typeface="Average"/>
            </a:endParaRPr>
          </a:p>
          <a:p>
            <a:pPr marL="0" lvl="0" indent="0" algn="l" rtl="0">
              <a:spcBef>
                <a:spcPts val="0"/>
              </a:spcBef>
              <a:spcAft>
                <a:spcPts val="0"/>
              </a:spcAft>
              <a:buClr>
                <a:schemeClr val="dk1"/>
              </a:buClr>
              <a:buSzPts val="1100"/>
              <a:buFont typeface="Arial"/>
              <a:buNone/>
            </a:pPr>
            <a:endParaRPr/>
          </a:p>
        </p:txBody>
      </p:sp>
      <p:sp>
        <p:nvSpPr>
          <p:cNvPr id="102" name="Google Shape;102;p20"/>
          <p:cNvSpPr txBox="1">
            <a:spLocks noGrp="1"/>
          </p:cNvSpPr>
          <p:nvPr>
            <p:ph type="body" idx="1"/>
          </p:nvPr>
        </p:nvSpPr>
        <p:spPr>
          <a:xfrm>
            <a:off x="311700" y="1152475"/>
            <a:ext cx="8520600" cy="399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72727"/>
                </a:solidFill>
                <a:latin typeface="Indie Flower"/>
                <a:ea typeface="Indie Flower"/>
                <a:cs typeface="Indie Flower"/>
                <a:sym typeface="Indie Flower"/>
              </a:rPr>
              <a:t>Dear Journal, </a:t>
            </a:r>
            <a:endParaRPr sz="1200">
              <a:solidFill>
                <a:srgbClr val="272727"/>
              </a:solidFill>
              <a:latin typeface="Indie Flower"/>
              <a:ea typeface="Indie Flower"/>
              <a:cs typeface="Indie Flower"/>
              <a:sym typeface="Indie Flower"/>
            </a:endParaRPr>
          </a:p>
          <a:p>
            <a:pPr marL="0" lvl="0" indent="0" algn="l" rtl="0">
              <a:spcBef>
                <a:spcPts val="1600"/>
              </a:spcBef>
              <a:spcAft>
                <a:spcPts val="0"/>
              </a:spcAft>
              <a:buNone/>
            </a:pPr>
            <a:r>
              <a:rPr lang="en" sz="1200">
                <a:solidFill>
                  <a:srgbClr val="272727"/>
                </a:solidFill>
                <a:latin typeface="Indie Flower"/>
                <a:ea typeface="Indie Flower"/>
                <a:cs typeface="Indie Flower"/>
                <a:sym typeface="Indie Flower"/>
              </a:rPr>
              <a:t> 	Hello! I am back again. And tomorrow is my birthday!!! I am so excited! Give me a second, there is a knock on the door. Ok I just answered the door and this man gave me a giant package, for me! I can’t wait to open it, but not until my parents come home from work. I can’t wait to see what’s inside this package! I’m really excited to open it. Oh wait... I see a note on the package. It says: “ Happy birthday Angelica!!! I hope you like this present!!! P.S: Don’t open it before your birthday. P.P.S: I’m coming to your birthday party. From, Isabella Hallsworth.” Yayy!! My BFF is coming to my birthday party! Speaking of my birthday, I should make invitation cards to invite my friends to my birthday party tomorrow! I love life at Outreach. It’s an easier way of living because everything that I need and everyone else needs to live are provided. It’s great! And the ship brings us our necessities, but it sometimes brings us special treats. Speaking of special treats, I wonder what my present from Isabel will be? And if the ship brings me a present, what will it be? I’ll have to tell you later. Hold on, my parents are home!! See you tomorrow!! And I’ll make sure to tell you what I got!</a:t>
            </a:r>
            <a:endParaRPr sz="1200">
              <a:solidFill>
                <a:srgbClr val="272727"/>
              </a:solidFill>
              <a:latin typeface="Indie Flower"/>
              <a:ea typeface="Indie Flower"/>
              <a:cs typeface="Indie Flower"/>
              <a:sym typeface="Indie Flower"/>
            </a:endParaRPr>
          </a:p>
          <a:p>
            <a:pPr marL="0" lvl="0" indent="0" algn="r" rtl="0">
              <a:spcBef>
                <a:spcPts val="1600"/>
              </a:spcBef>
              <a:spcAft>
                <a:spcPts val="0"/>
              </a:spcAft>
              <a:buNone/>
            </a:pPr>
            <a:r>
              <a:rPr lang="en" sz="1200">
                <a:solidFill>
                  <a:srgbClr val="272727"/>
                </a:solidFill>
                <a:latin typeface="Indie Flower"/>
                <a:ea typeface="Indie Flower"/>
                <a:cs typeface="Indie Flower"/>
                <a:sym typeface="Indie Flower"/>
              </a:rPr>
              <a:t>            Your friend,</a:t>
            </a:r>
            <a:endParaRPr sz="1200">
              <a:solidFill>
                <a:srgbClr val="272727"/>
              </a:solidFill>
              <a:latin typeface="Indie Flower"/>
              <a:ea typeface="Indie Flower"/>
              <a:cs typeface="Indie Flower"/>
              <a:sym typeface="Indie Flower"/>
            </a:endParaRPr>
          </a:p>
          <a:p>
            <a:pPr marL="0" lvl="0" indent="0" algn="r" rtl="0">
              <a:spcBef>
                <a:spcPts val="1600"/>
              </a:spcBef>
              <a:spcAft>
                <a:spcPts val="0"/>
              </a:spcAft>
              <a:buNone/>
            </a:pPr>
            <a:r>
              <a:rPr lang="en">
                <a:solidFill>
                  <a:srgbClr val="272727"/>
                </a:solidFill>
                <a:latin typeface="Dancing Script"/>
                <a:ea typeface="Dancing Script"/>
                <a:cs typeface="Dancing Script"/>
                <a:sym typeface="Dancing Script"/>
              </a:rPr>
              <a:t>Angelica Walsh</a:t>
            </a:r>
            <a:r>
              <a:rPr lang="en" sz="1200">
                <a:solidFill>
                  <a:srgbClr val="272727"/>
                </a:solidFill>
                <a:latin typeface="Indie Flower"/>
                <a:ea typeface="Indie Flower"/>
                <a:cs typeface="Indie Flower"/>
                <a:sym typeface="Indie Flower"/>
              </a:rPr>
              <a:t>     </a:t>
            </a:r>
            <a:endParaRPr sz="1200">
              <a:solidFill>
                <a:srgbClr val="272727"/>
              </a:solidFill>
              <a:latin typeface="Indie Flower"/>
              <a:ea typeface="Indie Flower"/>
              <a:cs typeface="Indie Flower"/>
              <a:sym typeface="Indie Flower"/>
            </a:endParaRPr>
          </a:p>
          <a:p>
            <a:pPr marL="0" lvl="0" indent="0" algn="l" rtl="0">
              <a:spcBef>
                <a:spcPts val="1600"/>
              </a:spcBef>
              <a:spcAft>
                <a:spcPts val="0"/>
              </a:spcAft>
              <a:buNone/>
            </a:pPr>
            <a:r>
              <a:rPr lang="en" sz="1200">
                <a:solidFill>
                  <a:srgbClr val="272727"/>
                </a:solidFill>
                <a:latin typeface="Indie Flower"/>
                <a:ea typeface="Indie Flower"/>
                <a:cs typeface="Indie Flower"/>
                <a:sym typeface="Indie Flower"/>
              </a:rPr>
              <a:t>          </a:t>
            </a:r>
            <a:endParaRPr sz="1200">
              <a:solidFill>
                <a:srgbClr val="272727"/>
              </a:solidFill>
              <a:latin typeface="Indie Flower"/>
              <a:ea typeface="Indie Flower"/>
              <a:cs typeface="Indie Flower"/>
              <a:sym typeface="Indie Flower"/>
            </a:endParaRPr>
          </a:p>
          <a:p>
            <a:pPr marL="0" lvl="0" indent="0" algn="l" rtl="0">
              <a:spcBef>
                <a:spcPts val="1600"/>
              </a:spcBef>
              <a:spcAft>
                <a:spcPts val="1600"/>
              </a:spcAft>
              <a:buNone/>
            </a:pPr>
            <a:endParaRPr sz="1200">
              <a:solidFill>
                <a:srgbClr val="272727"/>
              </a:solidFill>
              <a:latin typeface="Indie Flower"/>
              <a:ea typeface="Indie Flower"/>
              <a:cs typeface="Indie Flower"/>
              <a:sym typeface="Indie Flower"/>
            </a:endParaRPr>
          </a:p>
        </p:txBody>
      </p:sp>
      <p:pic>
        <p:nvPicPr>
          <p:cNvPr id="103" name="Google Shape;103;p20" descr="WATCH: Keyboard Cat meets Grumpy Cat! http://www.youtube.com/watch?v=QUSuTEPFX_U&#10;&#10;http://www.facebook.com/thekeyboardcat &#10;http://www.twitter.com/thekeyboardcat - Keyboard Cat is the coolest cat in the World!  This is the Original video that started it all!  Watch more Keyboard Cat videos at http://www.keyboardcat.net !&#10;Download at iTunes NOW! http://itunes.apple.com/us/artist/keyboard-cat/id335316753?uo=4&#10;BUY COOL KEYBOARD CAT STUFF: http://www.zazzle.com/charlieschmidt*&#10;Cool stuff at:&#10;http://playhimoffkeyboardcat.com/&#10;http://www.twitter.com/thekeyboardcat&#10;http://www.keyboardcatchurch.com/&#10;http://www.iphonekeyboardcat.com&#10;http://www.charlieschmidt.com/&#10;http://www.keyboardcatposse.com" title="Charlie Schmidt's Keyboard Cat! - THE ORIGINAL!">
            <a:hlinkClick r:id="rId3"/>
          </p:cNvPr>
          <p:cNvPicPr preferRelativeResize="0"/>
          <p:nvPr/>
        </p:nvPicPr>
        <p:blipFill>
          <a:blip r:embed="rId4">
            <a:alphaModFix/>
          </a:blip>
          <a:stretch>
            <a:fillRect/>
          </a:stretch>
        </p:blipFill>
        <p:spPr>
          <a:xfrm>
            <a:off x="8989275" y="-315825"/>
            <a:ext cx="627374" cy="470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255275" y="59650"/>
            <a:ext cx="8520600" cy="90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200">
                <a:solidFill>
                  <a:srgbClr val="0B5394"/>
                </a:solidFill>
                <a:latin typeface="Lobster"/>
                <a:ea typeface="Lobster"/>
                <a:cs typeface="Lobster"/>
                <a:sym typeface="Lobster"/>
              </a:rPr>
              <a:t>Outreach</a:t>
            </a:r>
            <a:endParaRPr sz="7200">
              <a:solidFill>
                <a:srgbClr val="0B5394"/>
              </a:solidFill>
              <a:latin typeface="Lobster"/>
              <a:ea typeface="Lobster"/>
              <a:cs typeface="Lobster"/>
              <a:sym typeface="Lobster"/>
            </a:endParaRPr>
          </a:p>
          <a:p>
            <a:pPr marL="0" lvl="0" indent="0" algn="ctr" rtl="0">
              <a:spcBef>
                <a:spcPts val="0"/>
              </a:spcBef>
              <a:spcAft>
                <a:spcPts val="0"/>
              </a:spcAft>
              <a:buNone/>
            </a:pPr>
            <a:r>
              <a:rPr lang="en" sz="1800">
                <a:solidFill>
                  <a:srgbClr val="0B5394"/>
                </a:solidFill>
                <a:latin typeface="Lobster"/>
                <a:ea typeface="Lobster"/>
                <a:cs typeface="Lobster"/>
                <a:sym typeface="Lobster"/>
              </a:rPr>
              <a:t>Inventing the future</a:t>
            </a:r>
            <a:endParaRPr sz="1800">
              <a:solidFill>
                <a:srgbClr val="0B5394"/>
              </a:solidFill>
              <a:latin typeface="Lobster"/>
              <a:ea typeface="Lobster"/>
              <a:cs typeface="Lobster"/>
              <a:sym typeface="Lobster"/>
            </a:endParaRPr>
          </a:p>
        </p:txBody>
      </p:sp>
      <p:sp>
        <p:nvSpPr>
          <p:cNvPr id="109" name="Google Shape;109;p21"/>
          <p:cNvSpPr txBox="1">
            <a:spLocks noGrp="1"/>
          </p:cNvSpPr>
          <p:nvPr>
            <p:ph type="body" idx="1"/>
          </p:nvPr>
        </p:nvSpPr>
        <p:spPr>
          <a:xfrm>
            <a:off x="311700" y="1528725"/>
            <a:ext cx="8520600" cy="396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73763"/>
                </a:solidFill>
                <a:latin typeface="Playfair Display"/>
                <a:ea typeface="Playfair Display"/>
                <a:cs typeface="Playfair Display"/>
                <a:sym typeface="Playfair Display"/>
              </a:rPr>
              <a:t> Are you tired of living in a place with violence and homeless? A world in which people still don’t get what they need, and there are still problems to solve? Then come to Outreach. We’ve developed solutions to all of these problems. Basic necessities are provided so that you don’t have to worry what to eat or where to sleep at night. We are dedicating more time and money to find new solutions to problems. We will develop new medicines. We will stop homelessness and hunger and improve health. Outreach is the better way of living! So come to Outreach, a nation focused on looking to the future, not the past, and we</a:t>
            </a:r>
            <a:endParaRPr>
              <a:solidFill>
                <a:srgbClr val="073763"/>
              </a:solidFill>
              <a:latin typeface="Playfair Display"/>
              <a:ea typeface="Playfair Display"/>
              <a:cs typeface="Playfair Display"/>
              <a:sym typeface="Playfair Display"/>
            </a:endParaRPr>
          </a:p>
          <a:p>
            <a:pPr marL="0" lvl="0" indent="0" algn="ctr" rtl="0">
              <a:spcBef>
                <a:spcPts val="1600"/>
              </a:spcBef>
              <a:spcAft>
                <a:spcPts val="1600"/>
              </a:spcAft>
              <a:buNone/>
            </a:pPr>
            <a:r>
              <a:rPr lang="en" sz="3000" b="1" i="1">
                <a:solidFill>
                  <a:srgbClr val="073763"/>
                </a:solidFill>
                <a:latin typeface="Playfair Display"/>
                <a:ea typeface="Playfair Display"/>
                <a:cs typeface="Playfair Display"/>
                <a:sym typeface="Playfair Display"/>
              </a:rPr>
              <a:t>INVENT THE FUTURE!</a:t>
            </a:r>
            <a:endParaRPr sz="3000" b="1" i="1">
              <a:solidFill>
                <a:srgbClr val="073763"/>
              </a:solidFill>
              <a:latin typeface="Playfair Display"/>
              <a:ea typeface="Playfair Display"/>
              <a:cs typeface="Playfair Display"/>
              <a:sym typeface="Playfair Display"/>
            </a:endParaRPr>
          </a:p>
        </p:txBody>
      </p:sp>
      <p:pic>
        <p:nvPicPr>
          <p:cNvPr id="110" name="Google Shape;110;p21" descr="WATCH: Keyboard Cat meets Grumpy Cat! http://www.youtube.com/watch?v=QUSuTEPFX_U&#10;&#10;http://www.facebook.com/thekeyboardcat &#10;http://www.twitter.com/thekeyboardcat - Keyboard Cat is the coolest cat in the World!  This is the Original video that started it all!  Watch more Keyboard Cat videos at http://www.keyboardcat.net !&#10;Download at iTunes NOW! http://itunes.apple.com/us/artist/keyboard-cat/id335316753?uo=4&#10;BUY COOL KEYBOARD CAT STUFF: http://www.zazzle.com/charlieschmidt*&#10;Cool stuff at:&#10;http://playhimoffkeyboardcat.com/&#10;http://www.twitter.com/thekeyboardcat&#10;http://www.keyboardcatchurch.com/&#10;http://www.iphonekeyboardcat.com&#10;http://www.charlieschmidt.com/&#10;http://www.keyboardcatposse.com" title="Charlie Schmidt's Keyboard Cat! - THE ORIGINAL!">
            <a:hlinkClick r:id="rId4"/>
          </p:cNvPr>
          <p:cNvPicPr preferRelativeResize="0"/>
          <p:nvPr/>
        </p:nvPicPr>
        <p:blipFill>
          <a:blip r:embed="rId5">
            <a:alphaModFix/>
          </a:blip>
          <a:stretch>
            <a:fillRect/>
          </a:stretch>
        </p:blipFill>
        <p:spPr>
          <a:xfrm>
            <a:off x="8963525" y="-122450"/>
            <a:ext cx="369526" cy="277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1997</Words>
  <Application>Microsoft Macintosh PowerPoint</Application>
  <PresentationFormat>On-screen Show (16:9)</PresentationFormat>
  <Paragraphs>104</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Average</vt:lpstr>
      <vt:lpstr>Cambria</vt:lpstr>
      <vt:lpstr>Indie Flower</vt:lpstr>
      <vt:lpstr>Dancing Script</vt:lpstr>
      <vt:lpstr>Arial</vt:lpstr>
      <vt:lpstr>Libre Baskerville</vt:lpstr>
      <vt:lpstr>EB Garamond</vt:lpstr>
      <vt:lpstr>Lobster</vt:lpstr>
      <vt:lpstr>Playfair Display</vt:lpstr>
      <vt:lpstr>Simple Light</vt:lpstr>
      <vt:lpstr>PowerPoint Presentation</vt:lpstr>
      <vt:lpstr>Declaration of Independence</vt:lpstr>
      <vt:lpstr>Outreach Rules</vt:lpstr>
      <vt:lpstr>How are necessities provided?</vt:lpstr>
      <vt:lpstr>PowerPoint Presentation</vt:lpstr>
      <vt:lpstr>Schedule of an average citizen</vt:lpstr>
      <vt:lpstr>Journal of Angelica Walsh, an Outreach citizen</vt:lpstr>
      <vt:lpstr>Journal of Angelica Walsh, an Outreach citizen </vt:lpstr>
      <vt:lpstr>Outreach Inventing the future</vt:lpstr>
      <vt:lpstr>Credits</vt:lpstr>
      <vt:lpstr>PowerPoint Presentation</vt:lpstr>
      <vt:lpstr>Grading &amp; Rationale Please do not delete comments made or the grade left. Please leave this document in its final form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Philip D'Anna</cp:lastModifiedBy>
  <cp:revision>1</cp:revision>
  <dcterms:modified xsi:type="dcterms:W3CDTF">2020-04-21T13:36:17Z</dcterms:modified>
</cp:coreProperties>
</file>