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3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229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550df3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550df3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550df3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550df3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550df3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550df3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550df36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2550df36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550df36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550df36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550df36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550df36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550df36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550df36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46e28af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46e28af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6725" y="808550"/>
            <a:ext cx="4304100" cy="38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0000FF"/>
                </a:solidFill>
              </a:rPr>
              <a:t>Art </a:t>
            </a:r>
            <a:r>
              <a:rPr lang="en-US" sz="3600" b="1" dirty="0" smtClean="0">
                <a:solidFill>
                  <a:srgbClr val="0000FF"/>
                </a:solidFill>
              </a:rPr>
              <a:t>4&amp;5</a:t>
            </a:r>
            <a:endParaRPr sz="3600"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Elements of Art Review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>
                <a:solidFill>
                  <a:srgbClr val="980000"/>
                </a:solidFill>
              </a:rPr>
              <a:t>Line</a:t>
            </a:r>
            <a:endParaRPr sz="360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At home review &amp; </a:t>
            </a:r>
            <a:r>
              <a:rPr lang="en" sz="3600" b="1" dirty="0"/>
              <a:t>Art Activities</a:t>
            </a:r>
            <a:endParaRPr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900" y="2798376"/>
            <a:ext cx="3793600" cy="234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Image result for line and photogra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231" y="0"/>
            <a:ext cx="47625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D1C74D91-735E-4A02-841A-4B346F6FC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72" y="398674"/>
            <a:ext cx="3543625" cy="438688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2" name="Google Shape;62;p14" descr="http://image.slidesharecdn.com/artapprecspring2014day2line-shape-contrast-form-mass-volume-texture-140123135921-phpapp01/95/art-appreciation-day2-line-shape-contrast-form-mass-volume-texture-8-638.jpg?cb=1390485842"/>
          <p:cNvPicPr preferRelativeResize="0"/>
          <p:nvPr/>
        </p:nvPicPr>
        <p:blipFill rotWithShape="1">
          <a:blip r:embed="rId4">
            <a:alphaModFix/>
          </a:blip>
          <a:srcRect l="17468" t="7308" r="17325" b="7512"/>
          <a:stretch/>
        </p:blipFill>
        <p:spPr>
          <a:xfrm>
            <a:off x="4576224" y="281000"/>
            <a:ext cx="4186775" cy="3284042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" name="Google Shape;63;p14"/>
          <p:cNvSpPr txBox="1"/>
          <p:nvPr/>
        </p:nvSpPr>
        <p:spPr>
          <a:xfrm>
            <a:off x="4369650" y="3793650"/>
            <a:ext cx="4654200" cy="1425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3000">
                <a:latin typeface="Impact"/>
                <a:ea typeface="Impact"/>
                <a:cs typeface="Impact"/>
                <a:sym typeface="Impact"/>
              </a:rPr>
              <a:t>boldness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" sz="3000" b="1">
                <a:latin typeface="Times New Roman"/>
                <a:ea typeface="Times New Roman"/>
                <a:cs typeface="Times New Roman"/>
                <a:sym typeface="Times New Roman"/>
              </a:rPr>
              <a:t>thickness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of a Line is called its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Line Quality</a:t>
            </a:r>
            <a:r>
              <a:rPr lang="en" sz="30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. </a:t>
            </a:r>
            <a:endParaRPr sz="3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597649" y="74650"/>
            <a:ext cx="59487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LINE</a:t>
            </a:r>
            <a:endParaRPr sz="4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0" y="1023050"/>
            <a:ext cx="9144000" cy="13536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</a:t>
            </a:r>
            <a:r>
              <a:rPr lang="en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1-Dimensional mark which often has greater length than width. It is used to </a:t>
            </a:r>
            <a:r>
              <a:rPr lang="en" sz="3000">
                <a:solidFill>
                  <a:srgbClr val="17438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shape</a:t>
            </a: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3000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contours </a:t>
            </a: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outlines</a:t>
            </a:r>
            <a:r>
              <a:rPr lang="en"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30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Lines can create value and texture. </a:t>
            </a:r>
            <a:endParaRPr sz="3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15" descr="http://www.hesd.k12.ca.us/jfk/cnielsen/Class%20Photos/element%20of%20art%20line.bmp"/>
          <p:cNvPicPr preferRelativeResize="0"/>
          <p:nvPr/>
        </p:nvPicPr>
        <p:blipFill rotWithShape="1">
          <a:blip r:embed="rId3">
            <a:alphaModFix/>
          </a:blip>
          <a:srcRect l="-5081" t="33288" r="-2352"/>
          <a:stretch/>
        </p:blipFill>
        <p:spPr>
          <a:xfrm>
            <a:off x="771525" y="2376648"/>
            <a:ext cx="7600950" cy="27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7508" y="87492"/>
            <a:ext cx="83565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What is a </a:t>
            </a:r>
            <a:r>
              <a:rPr lang="en" sz="3000" b="1">
                <a:solidFill>
                  <a:srgbClr val="FF00FF"/>
                </a:solidFill>
              </a:rPr>
              <a:t>line </a:t>
            </a:r>
            <a:r>
              <a:rPr lang="en" sz="2400" b="1"/>
              <a:t>in photography</a:t>
            </a:r>
            <a:r>
              <a:rPr lang="en" sz="2400"/>
              <a:t>?</a:t>
            </a:r>
            <a:endParaRPr sz="240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4089274"/>
            <a:ext cx="85206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</a:t>
            </a:r>
            <a:r>
              <a:rPr lang="en" sz="2400" b="1">
                <a:solidFill>
                  <a:schemeClr val="dk1"/>
                </a:solidFill>
              </a:rPr>
              <a:t>line</a:t>
            </a:r>
            <a:r>
              <a:rPr lang="en" sz="2400">
                <a:solidFill>
                  <a:schemeClr val="dk1"/>
                </a:solidFill>
              </a:rPr>
              <a:t> in a </a:t>
            </a:r>
            <a:r>
              <a:rPr lang="en" sz="2400" b="1">
                <a:solidFill>
                  <a:schemeClr val="dk1"/>
                </a:solidFill>
              </a:rPr>
              <a:t>photo</a:t>
            </a:r>
            <a:r>
              <a:rPr lang="en" sz="2400">
                <a:solidFill>
                  <a:schemeClr val="dk1"/>
                </a:solidFill>
              </a:rPr>
              <a:t> is a point that moves away from the viewer, leading the viewer’s eye towards something...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366" y="711450"/>
            <a:ext cx="4467995" cy="3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850" y="711452"/>
            <a:ext cx="3377824" cy="337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Some </a:t>
            </a:r>
            <a:r>
              <a:rPr lang="en" sz="2400" b="1"/>
              <a:t>lines</a:t>
            </a:r>
            <a:r>
              <a:rPr lang="en" sz="2400"/>
              <a:t> are </a:t>
            </a:r>
            <a:r>
              <a:rPr lang="en" sz="2400" b="1">
                <a:solidFill>
                  <a:srgbClr val="0000FF"/>
                </a:solidFill>
              </a:rPr>
              <a:t>actual</a:t>
            </a:r>
            <a:r>
              <a:rPr lang="en" sz="2400"/>
              <a:t>, and some are </a:t>
            </a:r>
            <a:r>
              <a:rPr lang="en" sz="2400" b="1">
                <a:solidFill>
                  <a:srgbClr val="FF0000"/>
                </a:solidFill>
              </a:rPr>
              <a:t>implied</a:t>
            </a:r>
            <a:r>
              <a:rPr lang="en" sz="2400"/>
              <a:t>.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50" y="1293450"/>
            <a:ext cx="3811850" cy="28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504" y="1056278"/>
            <a:ext cx="4992500" cy="3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378490" y="4138050"/>
            <a:ext cx="13398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</a:rPr>
              <a:t>actual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914400" y="214366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5835325" y="4435650"/>
            <a:ext cx="231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implied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-14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viewer's eyes are naturally drawn along </a:t>
            </a:r>
            <a:r>
              <a:rPr lang="en" sz="2400" b="1"/>
              <a:t>lines</a:t>
            </a:r>
            <a:r>
              <a:rPr lang="en" sz="2400"/>
              <a:t>. This can be </a:t>
            </a:r>
            <a:r>
              <a:rPr lang="en" sz="2400" b="1"/>
              <a:t>vertical </a:t>
            </a:r>
            <a:r>
              <a:rPr lang="en" sz="2400"/>
              <a:t>lines, </a:t>
            </a:r>
            <a:r>
              <a:rPr lang="en" sz="2400" b="1"/>
              <a:t>parallel </a:t>
            </a:r>
            <a:r>
              <a:rPr lang="en" sz="2400"/>
              <a:t>lines, </a:t>
            </a:r>
            <a:r>
              <a:rPr lang="en" sz="2400" b="1"/>
              <a:t>curved </a:t>
            </a:r>
            <a:r>
              <a:rPr lang="en" sz="2400"/>
              <a:t>lines, </a:t>
            </a:r>
            <a:r>
              <a:rPr lang="en" sz="2400" b="1"/>
              <a:t>diagonal </a:t>
            </a:r>
            <a:r>
              <a:rPr lang="en" sz="2400"/>
              <a:t>lines, and even strong </a:t>
            </a:r>
            <a:r>
              <a:rPr lang="en" sz="2400" b="1"/>
              <a:t>horizontal </a:t>
            </a:r>
            <a:r>
              <a:rPr lang="en" sz="2400"/>
              <a:t>lines.</a:t>
            </a:r>
            <a:endParaRPr sz="24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50" y="1634425"/>
            <a:ext cx="2833350" cy="28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800" y="958700"/>
            <a:ext cx="3138600" cy="41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2325" y="1091100"/>
            <a:ext cx="2532250" cy="188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2325" y="3057011"/>
            <a:ext cx="2684650" cy="201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More </a:t>
            </a:r>
            <a:r>
              <a:rPr lang="en" sz="2400" b="1"/>
              <a:t>actual </a:t>
            </a:r>
            <a:r>
              <a:rPr lang="en" sz="2400"/>
              <a:t>and </a:t>
            </a:r>
            <a:r>
              <a:rPr lang="en" sz="2400" b="1"/>
              <a:t>implied </a:t>
            </a:r>
            <a:r>
              <a:rPr lang="en" sz="2400"/>
              <a:t>lines...</a:t>
            </a:r>
            <a:endParaRPr sz="24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100" y="313496"/>
            <a:ext cx="3634825" cy="27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703100" y="0"/>
            <a:ext cx="3450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Bug’s Eye View: ipad ON the surface!</a:t>
            </a:r>
            <a:endParaRPr b="1"/>
          </a:p>
        </p:txBody>
      </p:sp>
      <p:pic>
        <p:nvPicPr>
          <p:cNvPr id="105" name="Google Shape;105;p19" descr="Image result for leading lines in photogra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600" y="472350"/>
            <a:ext cx="3850875" cy="25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91996"/>
            <a:ext cx="2398805" cy="179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3605" y="3191996"/>
            <a:ext cx="2410860" cy="179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6865" y="3191996"/>
            <a:ext cx="1799104" cy="1799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8369" y="3191996"/>
            <a:ext cx="1773230" cy="177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3350" y="68675"/>
            <a:ext cx="85206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 Home </a:t>
            </a:r>
            <a:r>
              <a:rPr lang="en" b="1"/>
              <a:t>Line Photography Challenge</a:t>
            </a:r>
            <a:r>
              <a:rPr lang="en"/>
              <a:t>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Finding </a:t>
            </a:r>
            <a:r>
              <a:rPr lang="en" b="1">
                <a:solidFill>
                  <a:srgbClr val="0B5394"/>
                </a:solidFill>
              </a:rPr>
              <a:t>Actual Lines </a:t>
            </a:r>
            <a:r>
              <a:rPr lang="en"/>
              <a:t>and </a:t>
            </a:r>
            <a:r>
              <a:rPr lang="en" b="1">
                <a:solidFill>
                  <a:srgbClr val="FF00FF"/>
                </a:solidFill>
              </a:rPr>
              <a:t>Implied Lines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8100" y="4292975"/>
            <a:ext cx="90678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rgbClr val="595959"/>
                </a:solidFill>
              </a:rPr>
              <a:t>Find </a:t>
            </a:r>
            <a:r>
              <a:rPr lang="en-US" sz="1900" dirty="0" smtClean="0">
                <a:solidFill>
                  <a:srgbClr val="595959"/>
                </a:solidFill>
              </a:rPr>
              <a:t>at least </a:t>
            </a:r>
            <a:r>
              <a:rPr lang="en" sz="1900" b="1" u="sng" dirty="0" smtClean="0">
                <a:solidFill>
                  <a:srgbClr val="595959"/>
                </a:solidFill>
              </a:rPr>
              <a:t>5 </a:t>
            </a:r>
            <a:r>
              <a:rPr lang="en" sz="1900" b="1" i="1" u="sng" dirty="0">
                <a:solidFill>
                  <a:srgbClr val="595959"/>
                </a:solidFill>
              </a:rPr>
              <a:t>different</a:t>
            </a:r>
            <a:r>
              <a:rPr lang="en" sz="1900" i="1" dirty="0">
                <a:solidFill>
                  <a:srgbClr val="595959"/>
                </a:solidFill>
              </a:rPr>
              <a:t> </a:t>
            </a:r>
            <a:r>
              <a:rPr lang="en" sz="1900" dirty="0">
                <a:solidFill>
                  <a:srgbClr val="595959"/>
                </a:solidFill>
              </a:rPr>
              <a:t>lines to photograph and upload the </a:t>
            </a:r>
            <a:r>
              <a:rPr lang="en" sz="1900" dirty="0" smtClean="0">
                <a:solidFill>
                  <a:srgbClr val="595959"/>
                </a:solidFill>
              </a:rPr>
              <a:t>images </a:t>
            </a:r>
            <a:r>
              <a:rPr lang="en" sz="1900" dirty="0">
                <a:solidFill>
                  <a:srgbClr val="595959"/>
                </a:solidFill>
              </a:rPr>
              <a:t>in </a:t>
            </a:r>
            <a:r>
              <a:rPr lang="en-US" sz="1900" dirty="0" err="1" smtClean="0">
                <a:solidFill>
                  <a:srgbClr val="595959"/>
                </a:solidFill>
              </a:rPr>
              <a:t>czellesartgarden@gmail.com</a:t>
            </a:r>
            <a:r>
              <a:rPr lang="en" sz="1900" dirty="0" smtClean="0">
                <a:solidFill>
                  <a:srgbClr val="595959"/>
                </a:solidFill>
              </a:rPr>
              <a:t> </a:t>
            </a:r>
            <a:r>
              <a:rPr lang="en" sz="1900" dirty="0">
                <a:solidFill>
                  <a:srgbClr val="595959"/>
                </a:solidFill>
              </a:rPr>
              <a:t>(Due: </a:t>
            </a:r>
            <a:r>
              <a:rPr lang="en-US" sz="1900" dirty="0" smtClean="0">
                <a:solidFill>
                  <a:srgbClr val="595959"/>
                </a:solidFill>
              </a:rPr>
              <a:t>May8</a:t>
            </a:r>
            <a:r>
              <a:rPr lang="en" sz="1900" dirty="0" smtClean="0">
                <a:solidFill>
                  <a:srgbClr val="595959"/>
                </a:solidFill>
              </a:rPr>
              <a:t>, </a:t>
            </a:r>
            <a:r>
              <a:rPr lang="en" sz="1900" dirty="0">
                <a:solidFill>
                  <a:srgbClr val="595959"/>
                </a:solidFill>
              </a:rPr>
              <a:t>2020).</a:t>
            </a:r>
            <a:endParaRPr sz="1900" dirty="0">
              <a:solidFill>
                <a:srgbClr val="595959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017" y="1117475"/>
            <a:ext cx="3828174" cy="30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167775"/>
            <a:ext cx="3949850" cy="294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your previous skills from photographing texture!....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505425"/>
            <a:ext cx="8520600" cy="30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Tap to Focus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Get close, but not too close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Bug’s Eye view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/>
              <a:t>Good Lighting</a:t>
            </a:r>
            <a:endParaRPr sz="2200" dirty="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225" y="2430500"/>
            <a:ext cx="1830775" cy="254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225" y="1505425"/>
            <a:ext cx="3120475" cy="23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206</Words>
  <Application>Microsoft Macintosh PowerPoint</Application>
  <PresentationFormat>On-screen Show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Teko</vt:lpstr>
      <vt:lpstr>Lobster</vt:lpstr>
      <vt:lpstr>Ribeye</vt:lpstr>
      <vt:lpstr>Century Gothic</vt:lpstr>
      <vt:lpstr>Open Sans</vt:lpstr>
      <vt:lpstr>Simple Light</vt:lpstr>
      <vt:lpstr>Art 4&amp;5 Elements of Art Review Line At home review &amp; Art Activities</vt:lpstr>
      <vt:lpstr>PowerPoint Presentation</vt:lpstr>
      <vt:lpstr>PowerPoint Presentation</vt:lpstr>
      <vt:lpstr>What is a line in photography?</vt:lpstr>
      <vt:lpstr>Some lines are actual, and some are implied. </vt:lpstr>
      <vt:lpstr>The viewer's eyes are naturally drawn along lines. This can be vertical lines, parallel lines, curved lines, diagonal lines, and even strong horizontal lines.</vt:lpstr>
      <vt:lpstr>More actual and implied lines...</vt:lpstr>
      <vt:lpstr>At Home Line Photography Challenge:  Finding Actual Lines and Implied Lines</vt:lpstr>
      <vt:lpstr>Don’t forget your previous skills from photographing texture!....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7 Elements of Art Review Line At home review &amp; Art Activities</dc:title>
  <cp:lastModifiedBy>Chris Zelles</cp:lastModifiedBy>
  <cp:revision>4</cp:revision>
  <dcterms:modified xsi:type="dcterms:W3CDTF">2020-05-01T18:57:27Z</dcterms:modified>
</cp:coreProperties>
</file>