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36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4398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28732e8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28732e8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28732e83c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28732e83c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28732e83c_0_4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728732e83c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28732e83c_0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728732e83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28732e83c_0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728732e83c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28732e83c_0_6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728732e83c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28732e83c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28732e83c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28732e83c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728732e83c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28732e83c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28732e83c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28732e83c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28732e83c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/>
        </p:nvSpPr>
        <p:spPr>
          <a:xfrm>
            <a:off x="319725" y="597750"/>
            <a:ext cx="368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00FF"/>
                </a:solidFill>
              </a:rPr>
              <a:t>Art </a:t>
            </a:r>
            <a:r>
              <a:rPr lang="en-US" sz="3600" b="1" dirty="0" smtClean="0">
                <a:solidFill>
                  <a:srgbClr val="0000FF"/>
                </a:solidFill>
              </a:rPr>
              <a:t>6</a:t>
            </a:r>
            <a:endParaRPr sz="3600" b="1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Elements of Art Review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980000"/>
                </a:solidFill>
              </a:rPr>
              <a:t>Shape &amp; Form</a:t>
            </a:r>
            <a:endParaRPr sz="3600" b="1" dirty="0">
              <a:solidFill>
                <a:srgbClr val="98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At home review &amp; </a:t>
            </a:r>
            <a:r>
              <a:rPr lang="en" sz="3600" b="1" dirty="0">
                <a:solidFill>
                  <a:schemeClr val="dk1"/>
                </a:solidFill>
              </a:rPr>
              <a:t>Art Activities</a:t>
            </a:r>
            <a:endParaRPr dirty="0"/>
          </a:p>
        </p:txBody>
      </p:sp>
      <p:pic>
        <p:nvPicPr>
          <p:cNvPr id="205" name="Google Shape;205;p37" descr="Image result for photography and shap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359300"/>
            <a:ext cx="4469600" cy="44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>
            <a:spLocks noGrp="1"/>
          </p:cNvSpPr>
          <p:nvPr>
            <p:ph type="title"/>
          </p:nvPr>
        </p:nvSpPr>
        <p:spPr>
          <a:xfrm>
            <a:off x="73350" y="68675"/>
            <a:ext cx="87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At Home </a:t>
            </a:r>
            <a:r>
              <a:rPr lang="en" b="1">
                <a:solidFill>
                  <a:srgbClr val="FF0000"/>
                </a:solidFill>
              </a:rPr>
              <a:t>Shape</a:t>
            </a:r>
            <a:r>
              <a:rPr lang="en" b="1"/>
              <a:t>/</a:t>
            </a:r>
            <a:r>
              <a:rPr lang="en" b="1">
                <a:solidFill>
                  <a:srgbClr val="FF9900"/>
                </a:solidFill>
              </a:rPr>
              <a:t>Form</a:t>
            </a:r>
            <a:r>
              <a:rPr lang="en" b="1"/>
              <a:t> Photography Challenge</a:t>
            </a:r>
            <a:r>
              <a:rPr lang="en"/>
              <a:t>: Finding </a:t>
            </a:r>
            <a:r>
              <a:rPr lang="en" b="1">
                <a:solidFill>
                  <a:srgbClr val="0B5394"/>
                </a:solidFill>
              </a:rPr>
              <a:t>Geometric </a:t>
            </a:r>
            <a:r>
              <a:rPr lang="en"/>
              <a:t>and </a:t>
            </a:r>
            <a:r>
              <a:rPr lang="en" b="1">
                <a:solidFill>
                  <a:srgbClr val="FF00FF"/>
                </a:solidFill>
              </a:rPr>
              <a:t>Organic </a:t>
            </a:r>
            <a:r>
              <a:rPr lang="en" b="1">
                <a:solidFill>
                  <a:srgbClr val="FF0000"/>
                </a:solidFill>
              </a:rPr>
              <a:t>Shapes</a:t>
            </a:r>
            <a:r>
              <a:rPr lang="en" b="1"/>
              <a:t> and </a:t>
            </a:r>
            <a:r>
              <a:rPr lang="en" b="1">
                <a:solidFill>
                  <a:srgbClr val="FF9900"/>
                </a:solidFill>
              </a:rPr>
              <a:t>Forms</a:t>
            </a:r>
            <a:r>
              <a:rPr lang="en" b="1"/>
              <a:t> </a:t>
            </a:r>
            <a:endParaRPr b="1">
              <a:solidFill>
                <a:srgbClr val="FF00FF"/>
              </a:solidFill>
            </a:endParaRPr>
          </a:p>
        </p:txBody>
      </p:sp>
      <p:sp>
        <p:nvSpPr>
          <p:cNvPr id="300" name="Google Shape;300;p46"/>
          <p:cNvSpPr txBox="1"/>
          <p:nvPr/>
        </p:nvSpPr>
        <p:spPr>
          <a:xfrm>
            <a:off x="38100" y="4044375"/>
            <a:ext cx="90678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dirty="0">
                <a:solidFill>
                  <a:srgbClr val="595959"/>
                </a:solidFill>
              </a:rPr>
              <a:t>Find </a:t>
            </a:r>
            <a:r>
              <a:rPr lang="en" sz="1900" b="1" u="sng" dirty="0">
                <a:solidFill>
                  <a:srgbClr val="595959"/>
                </a:solidFill>
              </a:rPr>
              <a:t>5 </a:t>
            </a:r>
            <a:r>
              <a:rPr lang="en" sz="1900" b="1" i="1" u="sng" dirty="0">
                <a:solidFill>
                  <a:srgbClr val="595959"/>
                </a:solidFill>
              </a:rPr>
              <a:t>different</a:t>
            </a:r>
            <a:r>
              <a:rPr lang="en" sz="1900" i="1" dirty="0">
                <a:solidFill>
                  <a:srgbClr val="595959"/>
                </a:solidFill>
              </a:rPr>
              <a:t> </a:t>
            </a:r>
            <a:r>
              <a:rPr lang="en" sz="1900" dirty="0">
                <a:solidFill>
                  <a:srgbClr val="595959"/>
                </a:solidFill>
              </a:rPr>
              <a:t>shapes/forms to photograph and upload the images </a:t>
            </a:r>
            <a:r>
              <a:rPr lang="en-US" sz="1900" dirty="0" err="1" smtClean="0">
                <a:solidFill>
                  <a:srgbClr val="595959"/>
                </a:solidFill>
              </a:rPr>
              <a:t>czellesartgarden</a:t>
            </a:r>
            <a:r>
              <a:rPr lang="en-US" sz="1900" err="1" smtClean="0">
                <a:solidFill>
                  <a:srgbClr val="595959"/>
                </a:solidFill>
              </a:rPr>
              <a:t>@</a:t>
            </a:r>
            <a:r>
              <a:rPr lang="en-US" sz="1900" smtClean="0">
                <a:solidFill>
                  <a:srgbClr val="595959"/>
                </a:solidFill>
              </a:rPr>
              <a:t>gmail.com</a:t>
            </a:r>
            <a:r>
              <a:rPr lang="en" sz="1900" smtClean="0">
                <a:solidFill>
                  <a:srgbClr val="595959"/>
                </a:solidFill>
              </a:rPr>
              <a:t>(Due</a:t>
            </a:r>
            <a:r>
              <a:rPr lang="en" sz="1900" dirty="0">
                <a:solidFill>
                  <a:srgbClr val="595959"/>
                </a:solidFill>
              </a:rPr>
              <a:t>: May </a:t>
            </a:r>
            <a:r>
              <a:rPr lang="en" sz="1900" dirty="0" smtClean="0">
                <a:solidFill>
                  <a:srgbClr val="595959"/>
                </a:solidFill>
              </a:rPr>
              <a:t>1</a:t>
            </a:r>
            <a:r>
              <a:rPr lang="en-US" sz="1900" dirty="0" smtClean="0">
                <a:solidFill>
                  <a:srgbClr val="595959"/>
                </a:solidFill>
              </a:rPr>
              <a:t>3</a:t>
            </a:r>
            <a:r>
              <a:rPr lang="en" sz="1900" dirty="0" smtClean="0">
                <a:solidFill>
                  <a:srgbClr val="595959"/>
                </a:solidFill>
              </a:rPr>
              <a:t>, </a:t>
            </a:r>
            <a:r>
              <a:rPr lang="en" sz="1900" dirty="0">
                <a:solidFill>
                  <a:srgbClr val="595959"/>
                </a:solidFill>
              </a:rPr>
              <a:t>2020).</a:t>
            </a:r>
            <a:endParaRPr sz="1900" dirty="0">
              <a:solidFill>
                <a:srgbClr val="595959"/>
              </a:solidFill>
            </a:endParaRPr>
          </a:p>
        </p:txBody>
      </p:sp>
      <p:pic>
        <p:nvPicPr>
          <p:cNvPr id="301" name="Google Shape;30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00" y="1022650"/>
            <a:ext cx="3030040" cy="309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3326" y="1582188"/>
            <a:ext cx="2974075" cy="19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7601" y="1022650"/>
            <a:ext cx="2323650" cy="30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/>
        </p:nvSpPr>
        <p:spPr>
          <a:xfrm>
            <a:off x="684541" y="380315"/>
            <a:ext cx="1935900" cy="762000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12" scaled="0"/>
          </a:gra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S</a:t>
            </a:r>
            <a:r>
              <a:rPr lang="en"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" sz="4500" b="0" i="0" u="none" strike="noStrike" cap="none">
                <a:solidFill>
                  <a:schemeClr val="dk1"/>
                </a:solidFill>
                <a:latin typeface="BatangChe"/>
                <a:ea typeface="BatangChe"/>
                <a:cs typeface="BatangChe"/>
                <a:sym typeface="BatangChe"/>
              </a:rPr>
              <a:t>a</a:t>
            </a:r>
            <a:r>
              <a:rPr lang="en" sz="4500" b="0" i="0" u="none" strike="noStrike" cap="non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p</a:t>
            </a:r>
            <a:r>
              <a:rPr lang="en" sz="45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</a:t>
            </a:r>
            <a:r>
              <a:rPr lang="en" sz="4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sz="1100"/>
          </a:p>
        </p:txBody>
      </p:sp>
      <p:sp>
        <p:nvSpPr>
          <p:cNvPr id="211" name="Google Shape;211;p38"/>
          <p:cNvSpPr txBox="1"/>
          <p:nvPr/>
        </p:nvSpPr>
        <p:spPr>
          <a:xfrm>
            <a:off x="684549" y="1539700"/>
            <a:ext cx="6354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Geometric Shapes</a:t>
            </a:r>
            <a:r>
              <a:rPr lang="en" sz="18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mathematically defined and are </a:t>
            </a:r>
            <a:r>
              <a:rPr lang="en" sz="18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finite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/>
          </a:p>
        </p:txBody>
      </p:sp>
      <p:sp>
        <p:nvSpPr>
          <p:cNvPr id="212" name="Google Shape;212;p38"/>
          <p:cNvSpPr txBox="1"/>
          <p:nvPr/>
        </p:nvSpPr>
        <p:spPr>
          <a:xfrm>
            <a:off x="1319908" y="3034353"/>
            <a:ext cx="6666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Organic Shapes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free-forms sometimes found in nature and are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infinite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/>
          </a:p>
        </p:txBody>
      </p:sp>
      <p:sp>
        <p:nvSpPr>
          <p:cNvPr id="213" name="Google Shape;213;p38"/>
          <p:cNvSpPr txBox="1"/>
          <p:nvPr/>
        </p:nvSpPr>
        <p:spPr>
          <a:xfrm>
            <a:off x="6442695" y="2066150"/>
            <a:ext cx="2146800" cy="276900"/>
          </a:xfrm>
          <a:prstGeom prst="rect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else is </a:t>
            </a:r>
            <a:r>
              <a:rPr lang="en" sz="14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finite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214" name="Google Shape;214;p38"/>
          <p:cNvSpPr txBox="1"/>
          <p:nvPr/>
        </p:nvSpPr>
        <p:spPr>
          <a:xfrm>
            <a:off x="6638905" y="2651926"/>
            <a:ext cx="1235100" cy="2769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The Alphabet</a:t>
            </a:r>
            <a:endParaRPr sz="1100"/>
          </a:p>
        </p:txBody>
      </p:sp>
      <p:sp>
        <p:nvSpPr>
          <p:cNvPr id="215" name="Google Shape;215;p38"/>
          <p:cNvSpPr txBox="1"/>
          <p:nvPr/>
        </p:nvSpPr>
        <p:spPr>
          <a:xfrm>
            <a:off x="3379997" y="4123550"/>
            <a:ext cx="2146800" cy="27690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else is</a:t>
            </a:r>
            <a:r>
              <a:rPr lang="en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infinite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216" name="Google Shape;216;p38"/>
          <p:cNvSpPr txBox="1"/>
          <p:nvPr/>
        </p:nvSpPr>
        <p:spPr>
          <a:xfrm>
            <a:off x="3379997" y="4544450"/>
            <a:ext cx="1912800" cy="4845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Numbers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Universe</a:t>
            </a:r>
            <a:endParaRPr sz="1100"/>
          </a:p>
        </p:txBody>
      </p:sp>
      <p:sp>
        <p:nvSpPr>
          <p:cNvPr id="217" name="Google Shape;217;p38"/>
          <p:cNvSpPr/>
          <p:nvPr/>
        </p:nvSpPr>
        <p:spPr>
          <a:xfrm>
            <a:off x="1652475" y="1943100"/>
            <a:ext cx="795600" cy="6858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8"/>
          <p:cNvSpPr/>
          <p:nvPr/>
        </p:nvSpPr>
        <p:spPr>
          <a:xfrm>
            <a:off x="2694204" y="2171700"/>
            <a:ext cx="685800" cy="685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8"/>
          <p:cNvSpPr/>
          <p:nvPr/>
        </p:nvSpPr>
        <p:spPr>
          <a:xfrm>
            <a:off x="3589401" y="1943100"/>
            <a:ext cx="685800" cy="68580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8"/>
          <p:cNvSpPr/>
          <p:nvPr/>
        </p:nvSpPr>
        <p:spPr>
          <a:xfrm>
            <a:off x="4481752" y="2171700"/>
            <a:ext cx="795600" cy="685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8"/>
          <p:cNvSpPr/>
          <p:nvPr/>
        </p:nvSpPr>
        <p:spPr>
          <a:xfrm>
            <a:off x="5526872" y="1831086"/>
            <a:ext cx="862500" cy="912000"/>
          </a:xfrm>
          <a:prstGeom prst="trapezoid">
            <a:avLst>
              <a:gd name="adj" fmla="val 25000"/>
            </a:avLst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8"/>
          <p:cNvSpPr/>
          <p:nvPr/>
        </p:nvSpPr>
        <p:spPr>
          <a:xfrm>
            <a:off x="1456107" y="3552314"/>
            <a:ext cx="685800" cy="685800"/>
          </a:xfrm>
          <a:prstGeom prst="irregularSeal1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8"/>
          <p:cNvSpPr/>
          <p:nvPr/>
        </p:nvSpPr>
        <p:spPr>
          <a:xfrm>
            <a:off x="2799239" y="3463545"/>
            <a:ext cx="795600" cy="651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BFBFBF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8"/>
          <p:cNvSpPr/>
          <p:nvPr/>
        </p:nvSpPr>
        <p:spPr>
          <a:xfrm>
            <a:off x="7057048" y="3552314"/>
            <a:ext cx="685800" cy="685800"/>
          </a:xfrm>
          <a:prstGeom prst="lightningBolt">
            <a:avLst/>
          </a:prstGeom>
          <a:solidFill>
            <a:srgbClr val="757070"/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8"/>
          <p:cNvSpPr/>
          <p:nvPr/>
        </p:nvSpPr>
        <p:spPr>
          <a:xfrm>
            <a:off x="2215326" y="3895215"/>
            <a:ext cx="465300" cy="808800"/>
          </a:xfrm>
          <a:prstGeom prst="moon">
            <a:avLst>
              <a:gd name="adj" fmla="val 50000"/>
            </a:avLst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8"/>
          <p:cNvSpPr/>
          <p:nvPr/>
        </p:nvSpPr>
        <p:spPr>
          <a:xfrm rot="-2633019">
            <a:off x="5601392" y="3572803"/>
            <a:ext cx="685953" cy="685953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/>
          <p:nvPr/>
        </p:nvSpPr>
        <p:spPr>
          <a:xfrm>
            <a:off x="6442712" y="4147457"/>
            <a:ext cx="685800" cy="6858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8"/>
          <p:cNvSpPr txBox="1"/>
          <p:nvPr/>
        </p:nvSpPr>
        <p:spPr>
          <a:xfrm>
            <a:off x="2875439" y="163695"/>
            <a:ext cx="5782800" cy="1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shape is a closed line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or, when a line crosses itself or intersects with other lines to enclose a space; a shape is created.  Shapes are 2-Dimensional = have length and width. 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2 types of shapes…</a:t>
            </a:r>
            <a:endParaRPr sz="11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3086100" y="228600"/>
            <a:ext cx="3086100" cy="822900"/>
          </a:xfrm>
          <a:prstGeom prst="rect">
            <a:avLst/>
          </a:prstGeom>
          <a:solidFill>
            <a:srgbClr val="FBE4D4"/>
          </a:solidFill>
          <a:ln w="9525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nton"/>
              <a:buNone/>
            </a:pPr>
            <a:r>
              <a:rPr lang="en" sz="5400">
                <a:latin typeface="Anton"/>
                <a:ea typeface="Anton"/>
                <a:cs typeface="Anton"/>
                <a:sym typeface="Anton"/>
              </a:rPr>
              <a:t>Form</a:t>
            </a:r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body" idx="1"/>
          </p:nvPr>
        </p:nvSpPr>
        <p:spPr>
          <a:xfrm>
            <a:off x="264125" y="993825"/>
            <a:ext cx="8660400" cy="3394500"/>
          </a:xfrm>
          <a:prstGeom prst="rect">
            <a:avLst/>
          </a:prstGeom>
          <a:solidFill>
            <a:srgbClr val="F7CAAC"/>
          </a:solidFill>
          <a:ln w="9525" cap="flat" cmpd="sng">
            <a:solidFill>
              <a:srgbClr val="833C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>
                <a:latin typeface="Aharoni"/>
                <a:ea typeface="Aharoni"/>
                <a:cs typeface="Aharoni"/>
                <a:sym typeface="Aharoni"/>
              </a:rPr>
              <a:t>Forms have </a:t>
            </a:r>
            <a:r>
              <a:rPr lang="en" sz="3000">
                <a:latin typeface="Aharoni"/>
                <a:ea typeface="Aharoni"/>
                <a:cs typeface="Aharoni"/>
                <a:sym typeface="Aharoni"/>
              </a:rPr>
              <a:t>3</a:t>
            </a:r>
            <a:r>
              <a:rPr lang="en">
                <a:latin typeface="Aharoni"/>
                <a:ea typeface="Aharoni"/>
                <a:cs typeface="Aharoni"/>
                <a:sym typeface="Aharoni"/>
              </a:rPr>
              <a:t>-dimensions: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u="sng">
                <a:latin typeface="Algerian"/>
                <a:ea typeface="Algerian"/>
                <a:cs typeface="Algerian"/>
                <a:sym typeface="Algerian"/>
              </a:rPr>
              <a:t>Height</a:t>
            </a:r>
            <a:r>
              <a:rPr lang="en"/>
              <a:t>, </a:t>
            </a:r>
            <a:r>
              <a:rPr lang="en" u="sng">
                <a:latin typeface="Abril Fatface"/>
                <a:ea typeface="Abril Fatface"/>
                <a:cs typeface="Abril Fatface"/>
                <a:sym typeface="Abril Fatface"/>
              </a:rPr>
              <a:t>width</a:t>
            </a:r>
            <a:r>
              <a:rPr lang="en"/>
              <a:t> and </a:t>
            </a:r>
            <a:r>
              <a:rPr lang="en" u="sng">
                <a:latin typeface="Corben"/>
                <a:ea typeface="Corben"/>
                <a:cs typeface="Corben"/>
                <a:sym typeface="Corben"/>
              </a:rPr>
              <a:t>DEPTH</a:t>
            </a:r>
            <a:r>
              <a:rPr lang="en"/>
              <a:t>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b="1">
                <a:latin typeface="Balthazar"/>
                <a:ea typeface="Balthazar"/>
                <a:cs typeface="Balthazar"/>
                <a:sym typeface="Balthazar"/>
              </a:rPr>
              <a:t>Forms are shapes with depth</a:t>
            </a:r>
            <a:r>
              <a:rPr lang="en"/>
              <a:t>.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Artists can use shading (or value) when they draw forms to give them volume.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b="1"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   Like shapes, forms can be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geometric  </a:t>
            </a:r>
            <a:r>
              <a:rPr lang="en" b="1"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or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organic</a:t>
            </a:r>
            <a:r>
              <a:rPr lang="en" b="1"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. </a:t>
            </a:r>
            <a:endParaRPr/>
          </a:p>
        </p:txBody>
      </p:sp>
      <p:pic>
        <p:nvPicPr>
          <p:cNvPr id="235" name="Google Shape;235;p39" descr="https://artkarli.files.wordpress.com/2015/02/forms_example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550" y="3246775"/>
            <a:ext cx="4087523" cy="107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9"/>
          <p:cNvSpPr/>
          <p:nvPr/>
        </p:nvSpPr>
        <p:spPr>
          <a:xfrm>
            <a:off x="7572375" y="338138"/>
            <a:ext cx="4763" cy="1"/>
          </a:xfrm>
          <a:custGeom>
            <a:avLst/>
            <a:gdLst/>
            <a:ahLst/>
            <a:cxnLst/>
            <a:rect l="l" t="t" r="r" b="b"/>
            <a:pathLst>
              <a:path w="6351" h="1" extrusionOk="0">
                <a:moveTo>
                  <a:pt x="0" y="0"/>
                </a:moveTo>
                <a:lnTo>
                  <a:pt x="0" y="0"/>
                </a:lnTo>
                <a:lnTo>
                  <a:pt x="635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6875" y="3246775"/>
            <a:ext cx="1319301" cy="107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6174" y="3246774"/>
            <a:ext cx="1510554" cy="107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6081" y="3246774"/>
            <a:ext cx="1398695" cy="1070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9"/>
          <p:cNvCxnSpPr/>
          <p:nvPr/>
        </p:nvCxnSpPr>
        <p:spPr>
          <a:xfrm flipH="1">
            <a:off x="3628350" y="3029575"/>
            <a:ext cx="875700" cy="333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1" name="Google Shape;241;p39"/>
          <p:cNvCxnSpPr/>
          <p:nvPr/>
        </p:nvCxnSpPr>
        <p:spPr>
          <a:xfrm>
            <a:off x="6792975" y="2939550"/>
            <a:ext cx="653100" cy="624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/>
          <p:nvPr/>
        </p:nvSpPr>
        <p:spPr>
          <a:xfrm>
            <a:off x="858740" y="41744"/>
            <a:ext cx="7263300" cy="5045100"/>
          </a:xfrm>
          <a:prstGeom prst="bevel">
            <a:avLst>
              <a:gd name="adj" fmla="val 6879"/>
            </a:avLst>
          </a:prstGeom>
          <a:solidFill>
            <a:srgbClr val="92D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40" descr="https://appdesignclass.files.wordpress.com/2014/08/shape-and-form.jpg?w=6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454" y="1170419"/>
            <a:ext cx="462915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0"/>
          <p:cNvSpPr/>
          <p:nvPr/>
        </p:nvSpPr>
        <p:spPr>
          <a:xfrm>
            <a:off x="2332697" y="330973"/>
            <a:ext cx="4338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Shape Vs. Forms</a:t>
            </a:r>
            <a:endParaRPr sz="11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1" descr="https://www.lucyshiresphotography.co.uk/wp-content/uploads/2013/06/Circl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48" y="2649420"/>
            <a:ext cx="3566160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1"/>
          <p:cNvSpPr txBox="1"/>
          <p:nvPr/>
        </p:nvSpPr>
        <p:spPr>
          <a:xfrm>
            <a:off x="-139025" y="69500"/>
            <a:ext cx="58107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" sz="36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Form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Photography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1"/>
          <p:cNvSpPr txBox="1"/>
          <p:nvPr/>
        </p:nvSpPr>
        <p:spPr>
          <a:xfrm>
            <a:off x="175530" y="932311"/>
            <a:ext cx="4323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Shape </a:t>
            </a:r>
            <a:r>
              <a:rPr lang="en" sz="2400"/>
              <a:t>is simply the </a:t>
            </a:r>
            <a:r>
              <a:rPr lang="en" sz="2400" b="1"/>
              <a:t>2D </a:t>
            </a:r>
            <a:r>
              <a:rPr lang="en" sz="2400"/>
              <a:t>outline of an object or subject.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9900"/>
                </a:solidFill>
              </a:rPr>
              <a:t>Form </a:t>
            </a:r>
            <a:r>
              <a:rPr lang="en" sz="2400"/>
              <a:t>is similar to shape but has a </a:t>
            </a:r>
            <a:r>
              <a:rPr lang="en" sz="2400" b="1"/>
              <a:t>3D </a:t>
            </a:r>
            <a:r>
              <a:rPr lang="en" sz="2400"/>
              <a:t>aspect created by </a:t>
            </a:r>
            <a:r>
              <a:rPr lang="en" sz="2400" i="1"/>
              <a:t>light </a:t>
            </a:r>
            <a:r>
              <a:rPr lang="en" sz="2400"/>
              <a:t>and </a:t>
            </a:r>
            <a:r>
              <a:rPr lang="en" sz="2400" i="1"/>
              <a:t>shade</a:t>
            </a:r>
            <a:r>
              <a:rPr lang="en" sz="2400"/>
              <a:t>. Form adds </a:t>
            </a:r>
            <a:r>
              <a:rPr lang="en" sz="2400" u="sng"/>
              <a:t>depth </a:t>
            </a:r>
            <a:r>
              <a:rPr lang="en" sz="2400"/>
              <a:t>and </a:t>
            </a:r>
            <a:r>
              <a:rPr lang="en" sz="2400" u="sng"/>
              <a:t>volume</a:t>
            </a:r>
            <a:r>
              <a:rPr lang="en" sz="2400"/>
              <a:t> to an image</a:t>
            </a:r>
            <a:endParaRPr sz="2400"/>
          </a:p>
        </p:txBody>
      </p:sp>
      <p:pic>
        <p:nvPicPr>
          <p:cNvPr id="256" name="Google Shape;25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3805" y="194323"/>
            <a:ext cx="3572656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/>
          <p:nvPr/>
        </p:nvSpPr>
        <p:spPr>
          <a:xfrm>
            <a:off x="3850056" y="1341339"/>
            <a:ext cx="1443900" cy="72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1"/>
          <p:cNvSpPr/>
          <p:nvPr/>
        </p:nvSpPr>
        <p:spPr>
          <a:xfrm>
            <a:off x="4016956" y="3477248"/>
            <a:ext cx="1443900" cy="72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5" y="0"/>
            <a:ext cx="3747476" cy="2506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2" descr="Image result for photography and sha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75" y="2623175"/>
            <a:ext cx="3747470" cy="25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2" descr="Image result for guggenheim museu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0791" y="2623174"/>
            <a:ext cx="4445734" cy="25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2"/>
          <p:cNvSpPr txBox="1"/>
          <p:nvPr/>
        </p:nvSpPr>
        <p:spPr>
          <a:xfrm>
            <a:off x="4948875" y="611650"/>
            <a:ext cx="3558900" cy="16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Geometric </a:t>
            </a:r>
            <a:r>
              <a:rPr lang="e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Shapes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" sz="36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  <a:endParaRPr sz="3600"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488" y="1862774"/>
            <a:ext cx="3524260" cy="23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3"/>
          <p:cNvSpPr txBox="1"/>
          <p:nvPr/>
        </p:nvSpPr>
        <p:spPr>
          <a:xfrm>
            <a:off x="4948875" y="611650"/>
            <a:ext cx="3558900" cy="16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Organic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Shapes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" sz="36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  <a:endParaRPr sz="3600"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43"/>
          <p:cNvPicPr preferRelativeResize="0"/>
          <p:nvPr/>
        </p:nvPicPr>
        <p:blipFill rotWithShape="1">
          <a:blip r:embed="rId4">
            <a:alphaModFix/>
          </a:blip>
          <a:srcRect l="8302" t="21321" r="39181" b="16408"/>
          <a:stretch/>
        </p:blipFill>
        <p:spPr>
          <a:xfrm>
            <a:off x="681150" y="2502250"/>
            <a:ext cx="3669974" cy="24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7200" y="221925"/>
            <a:ext cx="2929933" cy="219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3"/>
          <p:cNvSpPr txBox="1"/>
          <p:nvPr/>
        </p:nvSpPr>
        <p:spPr>
          <a:xfrm>
            <a:off x="4549275" y="4201225"/>
            <a:ext cx="4358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Bug’s Eye View: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iPad/phone is placed directly on the ground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>
            <a:spLocks noGrp="1"/>
          </p:cNvSpPr>
          <p:nvPr>
            <p:ph type="title"/>
          </p:nvPr>
        </p:nvSpPr>
        <p:spPr>
          <a:xfrm>
            <a:off x="0" y="-115375"/>
            <a:ext cx="54354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FF0000"/>
                </a:solidFill>
              </a:rPr>
              <a:t>Shape</a:t>
            </a:r>
            <a:r>
              <a:rPr lang="en" sz="3000"/>
              <a:t>/</a:t>
            </a:r>
            <a:r>
              <a:rPr lang="en" sz="3000" b="1">
                <a:solidFill>
                  <a:srgbClr val="FF9900"/>
                </a:solidFill>
              </a:rPr>
              <a:t>Form </a:t>
            </a:r>
            <a:r>
              <a:rPr lang="en" sz="3000" b="1">
                <a:solidFill>
                  <a:srgbClr val="000000"/>
                </a:solidFill>
              </a:rPr>
              <a:t>Student Examples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281" name="Google Shape;28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1225"/>
            <a:ext cx="2955057" cy="395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2699" y="199276"/>
            <a:ext cx="2849775" cy="284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9857" y="1031225"/>
            <a:ext cx="2690443" cy="201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59857" y="3201457"/>
            <a:ext cx="2383012" cy="178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5270" y="3201451"/>
            <a:ext cx="2386200" cy="17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>
            <a:spLocks noGrp="1"/>
          </p:cNvSpPr>
          <p:nvPr>
            <p:ph type="title" idx="4294967295"/>
          </p:nvPr>
        </p:nvSpPr>
        <p:spPr>
          <a:xfrm>
            <a:off x="0" y="-115375"/>
            <a:ext cx="54354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Shape</a:t>
            </a:r>
            <a:r>
              <a:rPr lang="en" sz="3000"/>
              <a:t>/</a:t>
            </a:r>
            <a:r>
              <a:rPr lang="en" sz="3000" b="1">
                <a:solidFill>
                  <a:srgbClr val="FF9900"/>
                </a:solidFill>
              </a:rPr>
              <a:t>Form </a:t>
            </a:r>
            <a:r>
              <a:rPr lang="en" sz="3000" b="1">
                <a:solidFill>
                  <a:srgbClr val="000000"/>
                </a:solidFill>
              </a:rPr>
              <a:t>Student Examples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291" name="Google Shape;2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4200" y="763313"/>
            <a:ext cx="2846676" cy="37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300" y="681175"/>
            <a:ext cx="2969906" cy="395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5063" y="681175"/>
            <a:ext cx="2520775" cy="189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4706" y="2724151"/>
            <a:ext cx="2481493" cy="1861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Macintosh PowerPoint</Application>
  <PresentationFormat>On-screen Show (16:9)</PresentationFormat>
  <Paragraphs>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Jacques Francois Shadow</vt:lpstr>
      <vt:lpstr>Anton</vt:lpstr>
      <vt:lpstr>Libre Franklin</vt:lpstr>
      <vt:lpstr>Corben</vt:lpstr>
      <vt:lpstr>Abril Fatface</vt:lpstr>
      <vt:lpstr>Gill Sans</vt:lpstr>
      <vt:lpstr>Open Sans</vt:lpstr>
      <vt:lpstr>Simple Light</vt:lpstr>
      <vt:lpstr>Office Theme</vt:lpstr>
      <vt:lpstr>Office Theme</vt:lpstr>
      <vt:lpstr>PowerPoint Presentation</vt:lpstr>
      <vt:lpstr>PowerPoint Presentation</vt:lpstr>
      <vt:lpstr>Form</vt:lpstr>
      <vt:lpstr>PowerPoint Presentation</vt:lpstr>
      <vt:lpstr>PowerPoint Presentation</vt:lpstr>
      <vt:lpstr>PowerPoint Presentation</vt:lpstr>
      <vt:lpstr>PowerPoint Presentation</vt:lpstr>
      <vt:lpstr>Shape/Form Student Examples</vt:lpstr>
      <vt:lpstr>Shape/Form Student Examples</vt:lpstr>
      <vt:lpstr>At Home Shape/Form Photography Challenge: Finding Geometric and Organic Shapes and Forms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 Zelles</cp:lastModifiedBy>
  <cp:revision>1</cp:revision>
  <dcterms:modified xsi:type="dcterms:W3CDTF">2020-05-06T13:30:05Z</dcterms:modified>
</cp:coreProperties>
</file>